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75" r:id="rId2"/>
    <p:sldId id="440" r:id="rId3"/>
    <p:sldId id="441" r:id="rId4"/>
    <p:sldId id="442" r:id="rId5"/>
    <p:sldId id="443" r:id="rId6"/>
    <p:sldId id="436" r:id="rId7"/>
    <p:sldId id="444" r:id="rId8"/>
    <p:sldId id="439" r:id="rId9"/>
    <p:sldId id="432" r:id="rId10"/>
    <p:sldId id="445" r:id="rId11"/>
    <p:sldId id="446" r:id="rId12"/>
    <p:sldId id="447" r:id="rId13"/>
    <p:sldId id="448" r:id="rId14"/>
    <p:sldId id="449" r:id="rId15"/>
    <p:sldId id="450" r:id="rId16"/>
    <p:sldId id="452" r:id="rId17"/>
    <p:sldId id="453" r:id="rId18"/>
    <p:sldId id="454" r:id="rId19"/>
    <p:sldId id="455" r:id="rId20"/>
    <p:sldId id="456" r:id="rId21"/>
    <p:sldId id="458" r:id="rId22"/>
    <p:sldId id="457" r:id="rId23"/>
    <p:sldId id="459" r:id="rId24"/>
    <p:sldId id="460" r:id="rId25"/>
    <p:sldId id="46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9"/>
  </p:normalViewPr>
  <p:slideViewPr>
    <p:cSldViewPr snapToGrid="0">
      <p:cViewPr varScale="1">
        <p:scale>
          <a:sx n="90" d="100"/>
          <a:sy n="90" d="100"/>
        </p:scale>
        <p:origin x="232" y="4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C4754F-49C3-9E4C-A10B-1C483A475066}" type="datetimeFigureOut">
              <a:rPr lang="en-GB" smtClean="0"/>
              <a:t>01/09/2023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1C30A3-53B7-7940-B0DD-A121109DCA0C}" type="slidenum">
              <a:rPr lang="en-GB" smtClean="0"/>
              <a:t>‹#›</a:t>
            </a:fld>
            <a:endParaRPr lang="en-GB"/>
          </a:p>
        </p:txBody>
      </p:sp>
    </p:spTree>
    <p:extLst>
      <p:ext uri="{BB962C8B-B14F-4D97-AF65-F5344CB8AC3E}">
        <p14:creationId xmlns:p14="http://schemas.microsoft.com/office/powerpoint/2010/main" val="2303515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5F24CAC-BB67-554B-9042-A8ED7BF2CCE5}" type="slidenum">
              <a:rPr lang="en-GB" smtClean="0"/>
              <a:t>1</a:t>
            </a:fld>
            <a:endParaRPr lang="en-GB"/>
          </a:p>
        </p:txBody>
      </p:sp>
    </p:spTree>
    <p:extLst>
      <p:ext uri="{BB962C8B-B14F-4D97-AF65-F5344CB8AC3E}">
        <p14:creationId xmlns:p14="http://schemas.microsoft.com/office/powerpoint/2010/main" val="3003292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10064-0F78-ABDD-6C2B-161D86D6E54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DD7DC924-0800-7E9C-D214-5A225FD09C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F3F98BE-8E2F-D7DE-DF27-8E41D0B77E24}"/>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5" name="Footer Placeholder 4">
            <a:extLst>
              <a:ext uri="{FF2B5EF4-FFF2-40B4-BE49-F238E27FC236}">
                <a16:creationId xmlns:a16="http://schemas.microsoft.com/office/drawing/2014/main" id="{3C98A89E-6020-0A32-D5AC-221080EC2C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1B7D25-F866-4C45-9E36-87212369CED6}"/>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925792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5D5A1-1DDB-2F91-06FF-5A1C21BF0633}"/>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645CB6E-49F9-D4E4-CCB9-C990CECC51C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8B79131-01E8-1051-A534-19DBF6A184AD}"/>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5" name="Footer Placeholder 4">
            <a:extLst>
              <a:ext uri="{FF2B5EF4-FFF2-40B4-BE49-F238E27FC236}">
                <a16:creationId xmlns:a16="http://schemas.microsoft.com/office/drawing/2014/main" id="{920E74F9-6EF3-071C-2FA2-C07158792A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5CD7EA-1C49-AA85-0A35-AE73E911DFFA}"/>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3003614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1A16C7-72C4-A984-A7F4-5F6C6117076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9A6A404-237F-48B2-F708-6B9C8DDA626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70C9FC7-92BC-C3B9-FF23-CC2FB65DF193}"/>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5" name="Footer Placeholder 4">
            <a:extLst>
              <a:ext uri="{FF2B5EF4-FFF2-40B4-BE49-F238E27FC236}">
                <a16:creationId xmlns:a16="http://schemas.microsoft.com/office/drawing/2014/main" id="{F538FBC5-F7C1-71C6-BC8B-CF5B46680E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944CA-1B5A-E1DE-8B3B-52AF55DFE68B}"/>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3941258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14276-87FA-0487-B4E8-7850226F234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182F48F-498D-C8B5-5153-D03B11DBAA2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40163A8-3E7B-1368-FC0A-1A4258DAFF9C}"/>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5" name="Footer Placeholder 4">
            <a:extLst>
              <a:ext uri="{FF2B5EF4-FFF2-40B4-BE49-F238E27FC236}">
                <a16:creationId xmlns:a16="http://schemas.microsoft.com/office/drawing/2014/main" id="{7D8D8357-CEB4-4898-14F6-D82CF4140D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AFF7FA-57F1-F0CF-2C83-47F85F0B9E43}"/>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176018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FE9DD-20AF-3731-7C13-0037AF98A84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C38D8F8-004A-BCB4-4953-706DD79FAC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DBE4146-AB3C-07D3-1051-0DA11BCA56AE}"/>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5" name="Footer Placeholder 4">
            <a:extLst>
              <a:ext uri="{FF2B5EF4-FFF2-40B4-BE49-F238E27FC236}">
                <a16:creationId xmlns:a16="http://schemas.microsoft.com/office/drawing/2014/main" id="{434FCB73-2E2A-67A9-989C-7D81A77E43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CD2ED4-B4A4-C34A-CA7D-B12BCCA2F785}"/>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4189689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915AA-9826-12B9-A001-9876448A168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27B9F7B-A576-41D2-5363-D8CF1E01676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2A8DE66-4D91-0259-F864-C0C12A36181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3A2019D-62D6-6700-1365-AB95EAE501FF}"/>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6" name="Footer Placeholder 5">
            <a:extLst>
              <a:ext uri="{FF2B5EF4-FFF2-40B4-BE49-F238E27FC236}">
                <a16:creationId xmlns:a16="http://schemas.microsoft.com/office/drawing/2014/main" id="{0A6AA5BB-5DD9-BA18-A1E7-03E7EA1CAC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4F36F5-32F3-67AE-1389-0B9EA12CA07F}"/>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1173178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B4907-3640-C5A5-C9E1-E55C12E775B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FA1BF83-3452-F6DC-285C-97AC96B8C9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AF02ED0-8F71-E3B4-FB51-1B7F7C445BB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AF01BA4-6DC5-A594-483D-4A92C96D6B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E0AC430-C079-72CC-A087-6E442D92066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84615D-8550-8F71-4561-3BB6814A7252}"/>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8" name="Footer Placeholder 7">
            <a:extLst>
              <a:ext uri="{FF2B5EF4-FFF2-40B4-BE49-F238E27FC236}">
                <a16:creationId xmlns:a16="http://schemas.microsoft.com/office/drawing/2014/main" id="{68C9D5AE-F232-25D3-8B3D-2D99C9C284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7457E8-269E-F063-6692-67B4CAEFBF35}"/>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814234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BA42B-2B09-13F5-07C0-37E7EDF6E27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A6DED53-74C4-6FDA-E94E-E133BDBC3064}"/>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4" name="Footer Placeholder 3">
            <a:extLst>
              <a:ext uri="{FF2B5EF4-FFF2-40B4-BE49-F238E27FC236}">
                <a16:creationId xmlns:a16="http://schemas.microsoft.com/office/drawing/2014/main" id="{469B5B99-8EC6-C764-4865-216612CD9D2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B3B2B2F-2D11-7761-9B0B-D6AB959DC416}"/>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22530406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9ADACA-6BEC-FD6B-567B-B7C73BE98650}"/>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3" name="Footer Placeholder 2">
            <a:extLst>
              <a:ext uri="{FF2B5EF4-FFF2-40B4-BE49-F238E27FC236}">
                <a16:creationId xmlns:a16="http://schemas.microsoft.com/office/drawing/2014/main" id="{E4BD60EB-A3F4-FEE7-1B66-9C69A64D66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A4AC8C-3BB1-A791-B8F7-5D0BBAC32D8C}"/>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1579732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1FD96-EF6A-27F7-311E-DDD8C45093E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8104F6E-F669-74CB-FD31-745CB14354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370FF40-D9D8-19AE-5EF7-A4B054C63B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160792E-F27C-2364-0784-807B412294CB}"/>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6" name="Footer Placeholder 5">
            <a:extLst>
              <a:ext uri="{FF2B5EF4-FFF2-40B4-BE49-F238E27FC236}">
                <a16:creationId xmlns:a16="http://schemas.microsoft.com/office/drawing/2014/main" id="{EC06940C-BC48-12BD-4AB0-0A8E79982F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FCBCA9-24FC-C7DA-3F0E-FAA6D7D81131}"/>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1326536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FEA42-4B3B-9FAF-CF94-DF463B48D20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F31F9A2-DC1D-3929-F110-FB852DE486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408961-E412-048A-F33C-1F50BF0178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E5476E1-D051-D8DE-EC32-D56598B83993}"/>
              </a:ext>
            </a:extLst>
          </p:cNvPr>
          <p:cNvSpPr>
            <a:spLocks noGrp="1"/>
          </p:cNvSpPr>
          <p:nvPr>
            <p:ph type="dt" sz="half" idx="10"/>
          </p:nvPr>
        </p:nvSpPr>
        <p:spPr/>
        <p:txBody>
          <a:bodyPr/>
          <a:lstStyle/>
          <a:p>
            <a:fld id="{0AA943E6-AD7E-204A-A55D-4B76344E30EC}" type="datetimeFigureOut">
              <a:rPr lang="en-US" smtClean="0"/>
              <a:t>9/1/23</a:t>
            </a:fld>
            <a:endParaRPr lang="en-US"/>
          </a:p>
        </p:txBody>
      </p:sp>
      <p:sp>
        <p:nvSpPr>
          <p:cNvPr id="6" name="Footer Placeholder 5">
            <a:extLst>
              <a:ext uri="{FF2B5EF4-FFF2-40B4-BE49-F238E27FC236}">
                <a16:creationId xmlns:a16="http://schemas.microsoft.com/office/drawing/2014/main" id="{33F08D62-1970-70D5-BE1E-9A6ADAD75D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7D595F-CE0E-A3A9-EFD6-BB590CAB146F}"/>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3619469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F1E95D-A4A9-5B70-AB48-8A3CFD506E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03182D5-BF75-496B-E133-251F23F36C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A3275D8-DF50-9BE1-13BC-355D3B361E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A943E6-AD7E-204A-A55D-4B76344E30EC}" type="datetimeFigureOut">
              <a:rPr lang="en-US" smtClean="0"/>
              <a:t>9/1/23</a:t>
            </a:fld>
            <a:endParaRPr lang="en-US"/>
          </a:p>
        </p:txBody>
      </p:sp>
      <p:sp>
        <p:nvSpPr>
          <p:cNvPr id="5" name="Footer Placeholder 4">
            <a:extLst>
              <a:ext uri="{FF2B5EF4-FFF2-40B4-BE49-F238E27FC236}">
                <a16:creationId xmlns:a16="http://schemas.microsoft.com/office/drawing/2014/main" id="{38C936F6-96EE-9E36-6CF5-51F658A7D3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34BA9FC-6494-6CBF-2A82-E2C5D2BFBE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57C9BB-0F57-7D4E-9FB9-5BAF5D7F7C40}" type="slidenum">
              <a:rPr lang="en-US" smtClean="0"/>
              <a:t>‹#›</a:t>
            </a:fld>
            <a:endParaRPr lang="en-US"/>
          </a:p>
        </p:txBody>
      </p:sp>
    </p:spTree>
    <p:extLst>
      <p:ext uri="{BB962C8B-B14F-4D97-AF65-F5344CB8AC3E}">
        <p14:creationId xmlns:p14="http://schemas.microsoft.com/office/powerpoint/2010/main" val="18522825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DFB1F7E-E43C-2278-7983-D22247A2C1B5}"/>
              </a:ext>
            </a:extLst>
          </p:cNvPr>
          <p:cNvSpPr>
            <a:spLocks noGrp="1"/>
          </p:cNvSpPr>
          <p:nvPr>
            <p:ph type="ctrTitle"/>
          </p:nvPr>
        </p:nvSpPr>
        <p:spPr>
          <a:xfrm>
            <a:off x="1831889" y="1134119"/>
            <a:ext cx="8528222" cy="2387600"/>
          </a:xfrm>
        </p:spPr>
        <p:txBody>
          <a:bodyPr>
            <a:normAutofit/>
          </a:bodyPr>
          <a:lstStyle/>
          <a:p>
            <a:r>
              <a:rPr lang="en-GB" sz="5400" dirty="0">
                <a:solidFill>
                  <a:srgbClr val="FF0000"/>
                </a:solidFill>
              </a:rPr>
              <a:t>Chapter 5:</a:t>
            </a:r>
            <a:br>
              <a:rPr lang="en-GB" sz="5400" dirty="0">
                <a:solidFill>
                  <a:srgbClr val="FF0000"/>
                </a:solidFill>
              </a:rPr>
            </a:br>
            <a:r>
              <a:rPr lang="en-GB" sz="5400" dirty="0">
                <a:solidFill>
                  <a:srgbClr val="FF0000"/>
                </a:solidFill>
              </a:rPr>
              <a:t> Describing Quantitative Data</a:t>
            </a:r>
          </a:p>
        </p:txBody>
      </p:sp>
      <p:sp>
        <p:nvSpPr>
          <p:cNvPr id="6" name="Subtitle 5">
            <a:extLst>
              <a:ext uri="{FF2B5EF4-FFF2-40B4-BE49-F238E27FC236}">
                <a16:creationId xmlns:a16="http://schemas.microsoft.com/office/drawing/2014/main" id="{E259DEF7-3367-EA40-3DD4-BE25FE47A982}"/>
              </a:ext>
            </a:extLst>
          </p:cNvPr>
          <p:cNvSpPr>
            <a:spLocks noGrp="1"/>
          </p:cNvSpPr>
          <p:nvPr>
            <p:ph type="subTitle" idx="1"/>
          </p:nvPr>
        </p:nvSpPr>
        <p:spPr/>
        <p:txBody>
          <a:bodyPr>
            <a:normAutofit/>
          </a:bodyPr>
          <a:lstStyle/>
          <a:p>
            <a:r>
              <a:rPr lang="en-GB" sz="2400" dirty="0"/>
              <a:t>Textbook: Ahmad Daryanto, Introduction to Quantitative Research Methods for Marketing With SPSS and R: Tools and Techniques, Routledge. 2024</a:t>
            </a:r>
          </a:p>
        </p:txBody>
      </p:sp>
    </p:spTree>
    <p:extLst>
      <p:ext uri="{BB962C8B-B14F-4D97-AF65-F5344CB8AC3E}">
        <p14:creationId xmlns:p14="http://schemas.microsoft.com/office/powerpoint/2010/main" val="2087706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F2457-FAE1-ADE5-C4F8-EAB3F9874090}"/>
              </a:ext>
            </a:extLst>
          </p:cNvPr>
          <p:cNvSpPr>
            <a:spLocks noGrp="1"/>
          </p:cNvSpPr>
          <p:nvPr>
            <p:ph type="title"/>
          </p:nvPr>
        </p:nvSpPr>
        <p:spPr/>
        <p:txBody>
          <a:bodyPr/>
          <a:lstStyle/>
          <a:p>
            <a:r>
              <a:rPr lang="en-GB" dirty="0">
                <a:solidFill>
                  <a:srgbClr val="FF0000"/>
                </a:solidFill>
              </a:rPr>
              <a:t>Percentiles</a:t>
            </a:r>
          </a:p>
        </p:txBody>
      </p:sp>
      <p:sp>
        <p:nvSpPr>
          <p:cNvPr id="3" name="Content Placeholder 2">
            <a:extLst>
              <a:ext uri="{FF2B5EF4-FFF2-40B4-BE49-F238E27FC236}">
                <a16:creationId xmlns:a16="http://schemas.microsoft.com/office/drawing/2014/main" id="{14B601DD-5E90-2C55-BCBA-F091F91010FF}"/>
              </a:ext>
            </a:extLst>
          </p:cNvPr>
          <p:cNvSpPr>
            <a:spLocks noGrp="1"/>
          </p:cNvSpPr>
          <p:nvPr>
            <p:ph idx="1"/>
          </p:nvPr>
        </p:nvSpPr>
        <p:spPr/>
        <p:txBody>
          <a:bodyPr>
            <a:normAutofit fontScale="92500" lnSpcReduction="20000"/>
          </a:bodyPr>
          <a:lstStyle/>
          <a:p>
            <a:endParaRPr lang="en-GB" dirty="0"/>
          </a:p>
          <a:p>
            <a:r>
              <a:rPr lang="en-GB" dirty="0"/>
              <a:t>Percentiles are terms to locate the position of data values. An X-</a:t>
            </a:r>
            <a:r>
              <a:rPr lang="en-GB" dirty="0" err="1"/>
              <a:t>th</a:t>
            </a:r>
            <a:r>
              <a:rPr lang="en-GB" dirty="0"/>
              <a:t> percentile is a value below which an X percentage of cases fall. For example, if your exam score is in the 90th percentile, this means that you are better than 90% of students in your cohort (10 percent of them scored higher than yours). The 25th percentile is called the lower quartile (Q1), the 75th percentile is called the upper quartile (Q3), and the 50th percentile is called the median.</a:t>
            </a:r>
          </a:p>
          <a:p>
            <a:endParaRPr lang="en-GB" dirty="0"/>
          </a:p>
          <a:p>
            <a:r>
              <a:rPr lang="en-GB" dirty="0"/>
              <a:t>While percentile is defined in terms of a percentage, quantile is defined in terms of a decimal. For example, the 25th or 25% percentile is the same as 0.25 quantile. Quartile is a special case of quantile (lower quartile, middle quartile, and upper quartile).</a:t>
            </a:r>
          </a:p>
        </p:txBody>
      </p:sp>
    </p:spTree>
    <p:extLst>
      <p:ext uri="{BB962C8B-B14F-4D97-AF65-F5344CB8AC3E}">
        <p14:creationId xmlns:p14="http://schemas.microsoft.com/office/powerpoint/2010/main" val="2012345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CB200-6D29-BA18-DA78-5899A3D044DA}"/>
              </a:ext>
            </a:extLst>
          </p:cNvPr>
          <p:cNvSpPr>
            <a:spLocks noGrp="1"/>
          </p:cNvSpPr>
          <p:nvPr>
            <p:ph type="title"/>
          </p:nvPr>
        </p:nvSpPr>
        <p:spPr/>
        <p:txBody>
          <a:bodyPr/>
          <a:lstStyle/>
          <a:p>
            <a:r>
              <a:rPr lang="en-GB" b="0" i="0" u="none" strike="noStrike" dirty="0">
                <a:solidFill>
                  <a:srgbClr val="FF0000"/>
                </a:solidFill>
                <a:effectLst/>
                <a:latin typeface="Source Sans Pro" panose="020B0503030403020204" pitchFamily="34" charset="0"/>
              </a:rPr>
              <a:t> SPSS Action</a:t>
            </a:r>
            <a:endParaRPr lang="en-GB" dirty="0">
              <a:solidFill>
                <a:srgbClr val="FF0000"/>
              </a:solidFill>
            </a:endParaRPr>
          </a:p>
        </p:txBody>
      </p:sp>
      <p:sp>
        <p:nvSpPr>
          <p:cNvPr id="3" name="Content Placeholder 2">
            <a:extLst>
              <a:ext uri="{FF2B5EF4-FFF2-40B4-BE49-F238E27FC236}">
                <a16:creationId xmlns:a16="http://schemas.microsoft.com/office/drawing/2014/main" id="{7C218FA3-99A6-E1F7-02F8-6BAE67757924}"/>
              </a:ext>
            </a:extLst>
          </p:cNvPr>
          <p:cNvSpPr>
            <a:spLocks noGrp="1"/>
          </p:cNvSpPr>
          <p:nvPr>
            <p:ph idx="1"/>
          </p:nvPr>
        </p:nvSpPr>
        <p:spPr/>
        <p:txBody>
          <a:bodyPr>
            <a:normAutofit lnSpcReduction="10000"/>
          </a:bodyPr>
          <a:lstStyle/>
          <a:p>
            <a:r>
              <a:rPr lang="en-GB" dirty="0">
                <a:solidFill>
                  <a:srgbClr val="000000"/>
                </a:solidFill>
                <a:latin typeface="Source Sans Pro" panose="020B0503030403020204" pitchFamily="34" charset="0"/>
              </a:rPr>
              <a:t>Calculating </a:t>
            </a:r>
            <a:r>
              <a:rPr lang="en-GB" b="0" i="0" u="none" strike="noStrike" dirty="0">
                <a:solidFill>
                  <a:srgbClr val="000000"/>
                </a:solidFill>
                <a:effectLst/>
                <a:latin typeface="Source Sans Pro" panose="020B0503030403020204" pitchFamily="34" charset="0"/>
              </a:rPr>
              <a:t>the 25th (Q1), 50th (Q2), and 75th (Q3) percentile.</a:t>
            </a:r>
          </a:p>
          <a:p>
            <a:pPr marL="0" indent="0">
              <a:buNone/>
            </a:pPr>
            <a:endParaRPr lang="en-GB" b="0" i="0" u="none" strike="noStrike" dirty="0">
              <a:solidFill>
                <a:srgbClr val="000000"/>
              </a:solidFill>
              <a:effectLst/>
              <a:latin typeface="Source Sans Pro" panose="020B0503030403020204" pitchFamily="34" charset="0"/>
            </a:endParaRPr>
          </a:p>
          <a:p>
            <a:pPr marL="0" indent="0">
              <a:buNone/>
            </a:pPr>
            <a:r>
              <a:rPr lang="en-GB" dirty="0"/>
              <a:t>FREQUENCIES VARIABLES=value</a:t>
            </a:r>
          </a:p>
          <a:p>
            <a:pPr marL="0" indent="0">
              <a:buNone/>
            </a:pPr>
            <a:r>
              <a:rPr lang="en-GB" dirty="0"/>
              <a:t>  /PERCENTILES=25.0 50.0 75.0 </a:t>
            </a:r>
          </a:p>
          <a:p>
            <a:pPr marL="0" indent="0">
              <a:buNone/>
            </a:pPr>
            <a:r>
              <a:rPr lang="en-GB" dirty="0"/>
              <a:t>  /ORDER=ANALYSIS.</a:t>
            </a:r>
          </a:p>
          <a:p>
            <a:pPr marL="0" indent="0">
              <a:buNone/>
            </a:pPr>
            <a:endParaRPr lang="en-GB" dirty="0"/>
          </a:p>
          <a:p>
            <a:pPr marL="0" indent="0">
              <a:buNone/>
            </a:pPr>
            <a:r>
              <a:rPr lang="en-GB" dirty="0"/>
              <a:t>The method implemented by the `Frequencies` procedure in SPSS is not the same as the manual calculation because the data is considered as a sample and the procedure ensures that it is the unbiased estimate of the population percentile.</a:t>
            </a:r>
          </a:p>
        </p:txBody>
      </p:sp>
      <p:pic>
        <p:nvPicPr>
          <p:cNvPr id="4" name="Picture 3">
            <a:extLst>
              <a:ext uri="{FF2B5EF4-FFF2-40B4-BE49-F238E27FC236}">
                <a16:creationId xmlns:a16="http://schemas.microsoft.com/office/drawing/2014/main" id="{3DEA1E3C-9B51-84F9-FD98-6D158B25B7FF}"/>
              </a:ext>
            </a:extLst>
          </p:cNvPr>
          <p:cNvPicPr>
            <a:picLocks noChangeAspect="1"/>
          </p:cNvPicPr>
          <p:nvPr/>
        </p:nvPicPr>
        <p:blipFill>
          <a:blip r:embed="rId2"/>
          <a:stretch>
            <a:fillRect/>
          </a:stretch>
        </p:blipFill>
        <p:spPr>
          <a:xfrm>
            <a:off x="7068065" y="2471243"/>
            <a:ext cx="2743845" cy="1915514"/>
          </a:xfrm>
          <a:prstGeom prst="rect">
            <a:avLst/>
          </a:prstGeom>
        </p:spPr>
      </p:pic>
    </p:spTree>
    <p:extLst>
      <p:ext uri="{BB962C8B-B14F-4D97-AF65-F5344CB8AC3E}">
        <p14:creationId xmlns:p14="http://schemas.microsoft.com/office/powerpoint/2010/main" val="3910813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687EB-8FFC-1A1A-4FC9-CF3A3587E1B3}"/>
              </a:ext>
            </a:extLst>
          </p:cNvPr>
          <p:cNvSpPr>
            <a:spLocks noGrp="1"/>
          </p:cNvSpPr>
          <p:nvPr>
            <p:ph type="title"/>
          </p:nvPr>
        </p:nvSpPr>
        <p:spPr/>
        <p:txBody>
          <a:bodyPr/>
          <a:lstStyle/>
          <a:p>
            <a:r>
              <a:rPr lang="en-GB" dirty="0">
                <a:solidFill>
                  <a:srgbClr val="FF0000"/>
                </a:solidFill>
              </a:rPr>
              <a:t>R Action</a:t>
            </a:r>
          </a:p>
        </p:txBody>
      </p:sp>
      <p:sp>
        <p:nvSpPr>
          <p:cNvPr id="3" name="Content Placeholder 2">
            <a:extLst>
              <a:ext uri="{FF2B5EF4-FFF2-40B4-BE49-F238E27FC236}">
                <a16:creationId xmlns:a16="http://schemas.microsoft.com/office/drawing/2014/main" id="{125A9C98-03AB-65C5-9CB5-9F2D89D4771F}"/>
              </a:ext>
            </a:extLst>
          </p:cNvPr>
          <p:cNvSpPr>
            <a:spLocks noGrp="1"/>
          </p:cNvSpPr>
          <p:nvPr>
            <p:ph idx="1"/>
          </p:nvPr>
        </p:nvSpPr>
        <p:spPr/>
        <p:txBody>
          <a:bodyPr/>
          <a:lstStyle/>
          <a:p>
            <a:pPr marL="0" indent="0">
              <a:buNone/>
            </a:pPr>
            <a:r>
              <a:rPr lang="en-GB" dirty="0"/>
              <a:t>library(haven)</a:t>
            </a:r>
          </a:p>
          <a:p>
            <a:pPr marL="0" indent="0">
              <a:buNone/>
            </a:pPr>
            <a:r>
              <a:rPr lang="en-GB" dirty="0" err="1"/>
              <a:t>dat</a:t>
            </a:r>
            <a:r>
              <a:rPr lang="en-GB" dirty="0"/>
              <a:t> &lt;- </a:t>
            </a:r>
            <a:r>
              <a:rPr lang="en-GB" dirty="0" err="1"/>
              <a:t>read_sav</a:t>
            </a:r>
            <a:r>
              <a:rPr lang="en-GB" dirty="0"/>
              <a:t>("/Users/</a:t>
            </a:r>
            <a:r>
              <a:rPr lang="en-GB" dirty="0" err="1"/>
              <a:t>ahmaddaryanto</a:t>
            </a:r>
            <a:r>
              <a:rPr lang="en-GB" dirty="0"/>
              <a:t>/Documents/Data1/</a:t>
            </a:r>
            <a:r>
              <a:rPr lang="en-GB" dirty="0" err="1"/>
              <a:t>quantile.sav</a:t>
            </a:r>
            <a:r>
              <a:rPr lang="en-GB" dirty="0"/>
              <a:t>")</a:t>
            </a:r>
          </a:p>
          <a:p>
            <a:pPr marL="0" indent="0">
              <a:buNone/>
            </a:pPr>
            <a:endParaRPr lang="en-GB" dirty="0"/>
          </a:p>
          <a:p>
            <a:pPr marL="0" indent="0">
              <a:buNone/>
            </a:pPr>
            <a:r>
              <a:rPr lang="en-GB" dirty="0"/>
              <a:t>out &lt;- quantile(</a:t>
            </a:r>
            <a:r>
              <a:rPr lang="en-GB" dirty="0" err="1"/>
              <a:t>dat$value</a:t>
            </a:r>
            <a:r>
              <a:rPr lang="en-GB" dirty="0"/>
              <a:t>)</a:t>
            </a:r>
          </a:p>
          <a:p>
            <a:pPr marL="0" indent="0">
              <a:buNone/>
            </a:pPr>
            <a:r>
              <a:rPr lang="en-GB" dirty="0"/>
              <a:t>out</a:t>
            </a:r>
          </a:p>
        </p:txBody>
      </p:sp>
    </p:spTree>
    <p:extLst>
      <p:ext uri="{BB962C8B-B14F-4D97-AF65-F5344CB8AC3E}">
        <p14:creationId xmlns:p14="http://schemas.microsoft.com/office/powerpoint/2010/main" val="2444487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4F104-AB63-4704-C3BC-165C562937FE}"/>
              </a:ext>
            </a:extLst>
          </p:cNvPr>
          <p:cNvSpPr>
            <a:spLocks noGrp="1"/>
          </p:cNvSpPr>
          <p:nvPr>
            <p:ph type="title"/>
          </p:nvPr>
        </p:nvSpPr>
        <p:spPr/>
        <p:txBody>
          <a:bodyPr/>
          <a:lstStyle/>
          <a:p>
            <a:r>
              <a:rPr lang="en-GB" b="1" i="0" u="none" strike="noStrike" dirty="0">
                <a:solidFill>
                  <a:srgbClr val="FF0000"/>
                </a:solidFill>
                <a:effectLst/>
                <a:latin typeface="Source Sans Pro" panose="020B0503030403020204" pitchFamily="34" charset="0"/>
              </a:rPr>
              <a:t>Variance and Standard Deviation</a:t>
            </a:r>
            <a:endParaRPr lang="en-GB" dirty="0">
              <a:solidFill>
                <a:srgbClr val="FF0000"/>
              </a:solidFill>
            </a:endParaRPr>
          </a:p>
        </p:txBody>
      </p:sp>
      <p:sp>
        <p:nvSpPr>
          <p:cNvPr id="3" name="Content Placeholder 2">
            <a:extLst>
              <a:ext uri="{FF2B5EF4-FFF2-40B4-BE49-F238E27FC236}">
                <a16:creationId xmlns:a16="http://schemas.microsoft.com/office/drawing/2014/main" id="{3FC4BB2F-6E88-EA91-B235-5E524343AB0C}"/>
              </a:ext>
            </a:extLst>
          </p:cNvPr>
          <p:cNvSpPr>
            <a:spLocks noGrp="1"/>
          </p:cNvSpPr>
          <p:nvPr>
            <p:ph idx="1"/>
          </p:nvPr>
        </p:nvSpPr>
        <p:spPr/>
        <p:txBody>
          <a:bodyPr/>
          <a:lstStyle/>
          <a:p>
            <a:r>
              <a:rPr lang="en-GB" dirty="0">
                <a:solidFill>
                  <a:srgbClr val="000000"/>
                </a:solidFill>
                <a:latin typeface="Source Sans Pro" panose="020B0503030403020204" pitchFamily="34" charset="0"/>
              </a:rPr>
              <a:t>T</a:t>
            </a:r>
            <a:r>
              <a:rPr lang="en-GB" b="0" i="0" u="none" strike="noStrike" dirty="0">
                <a:solidFill>
                  <a:srgbClr val="000000"/>
                </a:solidFill>
                <a:effectLst/>
                <a:latin typeface="Source Sans Pro" panose="020B0503030403020204" pitchFamily="34" charset="0"/>
              </a:rPr>
              <a:t>ypically reported in tandem with the mean. </a:t>
            </a:r>
          </a:p>
          <a:p>
            <a:r>
              <a:rPr lang="en-GB" b="0" i="0" u="none" strike="noStrike" dirty="0">
                <a:solidFill>
                  <a:srgbClr val="000000"/>
                </a:solidFill>
                <a:effectLst/>
                <a:latin typeface="Source Sans Pro" panose="020B0503030403020204" pitchFamily="34" charset="0"/>
              </a:rPr>
              <a:t>Standard deviation tells us about how data points are spread out. </a:t>
            </a:r>
          </a:p>
          <a:p>
            <a:r>
              <a:rPr lang="en-GB" dirty="0">
                <a:solidFill>
                  <a:srgbClr val="000000"/>
                </a:solidFill>
                <a:latin typeface="Source Sans Pro" panose="020B0503030403020204" pitchFamily="34" charset="0"/>
              </a:rPr>
              <a:t>Standard deviation is the square root of variance.</a:t>
            </a:r>
          </a:p>
          <a:p>
            <a:endParaRPr lang="en-GB" dirty="0"/>
          </a:p>
        </p:txBody>
      </p:sp>
    </p:spTree>
    <p:extLst>
      <p:ext uri="{BB962C8B-B14F-4D97-AF65-F5344CB8AC3E}">
        <p14:creationId xmlns:p14="http://schemas.microsoft.com/office/powerpoint/2010/main" val="3817957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44DEA-1EBE-B7CF-67D2-9F42192B5731}"/>
              </a:ext>
            </a:extLst>
          </p:cNvPr>
          <p:cNvSpPr>
            <a:spLocks noGrp="1"/>
          </p:cNvSpPr>
          <p:nvPr>
            <p:ph type="title"/>
          </p:nvPr>
        </p:nvSpPr>
        <p:spPr/>
        <p:txBody>
          <a:bodyPr/>
          <a:lstStyle/>
          <a:p>
            <a:r>
              <a:rPr lang="en-GB" dirty="0"/>
              <a:t>Sample Variance</a:t>
            </a:r>
          </a:p>
        </p:txBody>
      </p:sp>
      <p:sp>
        <p:nvSpPr>
          <p:cNvPr id="3" name="Content Placeholder 2">
            <a:extLst>
              <a:ext uri="{FF2B5EF4-FFF2-40B4-BE49-F238E27FC236}">
                <a16:creationId xmlns:a16="http://schemas.microsoft.com/office/drawing/2014/main" id="{E45F2523-C616-BDD4-CB89-CB03CA28DC7F}"/>
              </a:ext>
            </a:extLst>
          </p:cNvPr>
          <p:cNvSpPr>
            <a:spLocks noGrp="1"/>
          </p:cNvSpPr>
          <p:nvPr>
            <p:ph idx="1"/>
          </p:nvPr>
        </p:nvSpPr>
        <p:spPr/>
        <p:txBody>
          <a:bodyPr/>
          <a:lstStyle/>
          <a:p>
            <a:r>
              <a:rPr lang="en-GB" b="0" i="0" u="none" strike="noStrike" dirty="0">
                <a:solidFill>
                  <a:srgbClr val="000000"/>
                </a:solidFill>
                <a:effectLst/>
                <a:latin typeface="Source Sans Pro" panose="020B0503030403020204" pitchFamily="34" charset="0"/>
              </a:rPr>
              <a:t>If you want to calculate the variance of a sample, the numerator that you should use is N−1 not N (see equation below), otherwise you will underestimate the population variance. This is because the sample variance is used to infer the population variance.</a:t>
            </a:r>
          </a:p>
          <a:p>
            <a:endParaRPr lang="en-GB" dirty="0">
              <a:solidFill>
                <a:srgbClr val="000000"/>
              </a:solidFill>
              <a:latin typeface="Source Sans Pro" panose="020B0503030403020204" pitchFamily="34" charset="0"/>
            </a:endParaRPr>
          </a:p>
          <a:p>
            <a:endParaRPr lang="en-GB" dirty="0"/>
          </a:p>
        </p:txBody>
      </p:sp>
      <p:pic>
        <p:nvPicPr>
          <p:cNvPr id="4" name="Picture 3">
            <a:extLst>
              <a:ext uri="{FF2B5EF4-FFF2-40B4-BE49-F238E27FC236}">
                <a16:creationId xmlns:a16="http://schemas.microsoft.com/office/drawing/2014/main" id="{2DD98173-7F0A-9769-078E-F83FC62D8394}"/>
              </a:ext>
            </a:extLst>
          </p:cNvPr>
          <p:cNvPicPr>
            <a:picLocks noChangeAspect="1"/>
          </p:cNvPicPr>
          <p:nvPr/>
        </p:nvPicPr>
        <p:blipFill>
          <a:blip r:embed="rId2"/>
          <a:stretch>
            <a:fillRect/>
          </a:stretch>
        </p:blipFill>
        <p:spPr>
          <a:xfrm>
            <a:off x="4454439" y="4001294"/>
            <a:ext cx="3060700" cy="850900"/>
          </a:xfrm>
          <a:prstGeom prst="rect">
            <a:avLst/>
          </a:prstGeom>
        </p:spPr>
      </p:pic>
    </p:spTree>
    <p:extLst>
      <p:ext uri="{BB962C8B-B14F-4D97-AF65-F5344CB8AC3E}">
        <p14:creationId xmlns:p14="http://schemas.microsoft.com/office/powerpoint/2010/main" val="1538640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49084-FF5B-04F9-42B3-5B04126A4A07}"/>
              </a:ext>
            </a:extLst>
          </p:cNvPr>
          <p:cNvSpPr>
            <a:spLocks noGrp="1"/>
          </p:cNvSpPr>
          <p:nvPr>
            <p:ph type="title"/>
          </p:nvPr>
        </p:nvSpPr>
        <p:spPr/>
        <p:txBody>
          <a:bodyPr/>
          <a:lstStyle/>
          <a:p>
            <a:r>
              <a:rPr lang="en-GB" dirty="0">
                <a:solidFill>
                  <a:srgbClr val="FF0000"/>
                </a:solidFill>
              </a:rPr>
              <a:t>Histogram</a:t>
            </a:r>
          </a:p>
        </p:txBody>
      </p:sp>
      <p:sp>
        <p:nvSpPr>
          <p:cNvPr id="3" name="Content Placeholder 2">
            <a:extLst>
              <a:ext uri="{FF2B5EF4-FFF2-40B4-BE49-F238E27FC236}">
                <a16:creationId xmlns:a16="http://schemas.microsoft.com/office/drawing/2014/main" id="{FD1ED11F-D253-9B70-525B-E90F75F057DD}"/>
              </a:ext>
            </a:extLst>
          </p:cNvPr>
          <p:cNvSpPr>
            <a:spLocks noGrp="1"/>
          </p:cNvSpPr>
          <p:nvPr>
            <p:ph idx="1"/>
          </p:nvPr>
        </p:nvSpPr>
        <p:spPr/>
        <p:txBody>
          <a:bodyPr/>
          <a:lstStyle/>
          <a:p>
            <a:r>
              <a:rPr lang="en-GB" b="0" i="0" u="none" strike="noStrike" dirty="0">
                <a:solidFill>
                  <a:srgbClr val="000000"/>
                </a:solidFill>
                <a:effectLst/>
                <a:latin typeface="Source Sans Pro" panose="020B0503030403020204" pitchFamily="34" charset="0"/>
              </a:rPr>
              <a:t>It gives an idea how a variable is distributed. </a:t>
            </a:r>
          </a:p>
          <a:p>
            <a:r>
              <a:rPr lang="en-GB" b="0" i="0" u="none" strike="noStrike" dirty="0">
                <a:solidFill>
                  <a:srgbClr val="000000"/>
                </a:solidFill>
                <a:effectLst/>
                <a:latin typeface="Source Sans Pro" panose="020B0503030403020204" pitchFamily="34" charset="0"/>
              </a:rPr>
              <a:t>It arises from grouped frequency data.</a:t>
            </a:r>
            <a:endParaRPr lang="en-GB" dirty="0"/>
          </a:p>
        </p:txBody>
      </p:sp>
      <p:pic>
        <p:nvPicPr>
          <p:cNvPr id="4" name="Picture 3">
            <a:extLst>
              <a:ext uri="{FF2B5EF4-FFF2-40B4-BE49-F238E27FC236}">
                <a16:creationId xmlns:a16="http://schemas.microsoft.com/office/drawing/2014/main" id="{5A263FB5-325C-041E-CC10-575331913E72}"/>
              </a:ext>
            </a:extLst>
          </p:cNvPr>
          <p:cNvPicPr>
            <a:picLocks noChangeAspect="1"/>
          </p:cNvPicPr>
          <p:nvPr/>
        </p:nvPicPr>
        <p:blipFill>
          <a:blip r:embed="rId2"/>
          <a:stretch>
            <a:fillRect/>
          </a:stretch>
        </p:blipFill>
        <p:spPr>
          <a:xfrm>
            <a:off x="1531305" y="3212758"/>
            <a:ext cx="8450895" cy="2693382"/>
          </a:xfrm>
          <a:prstGeom prst="rect">
            <a:avLst/>
          </a:prstGeom>
        </p:spPr>
      </p:pic>
    </p:spTree>
    <p:extLst>
      <p:ext uri="{BB962C8B-B14F-4D97-AF65-F5344CB8AC3E}">
        <p14:creationId xmlns:p14="http://schemas.microsoft.com/office/powerpoint/2010/main" val="9579188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60ABC-8BF4-039F-F043-FA6D71947B68}"/>
              </a:ext>
            </a:extLst>
          </p:cNvPr>
          <p:cNvSpPr>
            <a:spLocks noGrp="1"/>
          </p:cNvSpPr>
          <p:nvPr>
            <p:ph type="title"/>
          </p:nvPr>
        </p:nvSpPr>
        <p:spPr/>
        <p:txBody>
          <a:bodyPr/>
          <a:lstStyle/>
          <a:p>
            <a:r>
              <a:rPr lang="en-GB" dirty="0">
                <a:solidFill>
                  <a:srgbClr val="FF0000"/>
                </a:solidFill>
              </a:rPr>
              <a:t>SPSS Action</a:t>
            </a:r>
          </a:p>
        </p:txBody>
      </p:sp>
      <p:sp>
        <p:nvSpPr>
          <p:cNvPr id="4" name="TextBox 3">
            <a:extLst>
              <a:ext uri="{FF2B5EF4-FFF2-40B4-BE49-F238E27FC236}">
                <a16:creationId xmlns:a16="http://schemas.microsoft.com/office/drawing/2014/main" id="{E1A0F0F8-D93E-F867-113A-13DBF3B8A2ED}"/>
              </a:ext>
            </a:extLst>
          </p:cNvPr>
          <p:cNvSpPr txBox="1"/>
          <p:nvPr/>
        </p:nvSpPr>
        <p:spPr>
          <a:xfrm>
            <a:off x="1356155" y="2327359"/>
            <a:ext cx="6098058" cy="646331"/>
          </a:xfrm>
          <a:prstGeom prst="rect">
            <a:avLst/>
          </a:prstGeom>
          <a:noFill/>
        </p:spPr>
        <p:txBody>
          <a:bodyPr wrap="square">
            <a:spAutoFit/>
          </a:bodyPr>
          <a:lstStyle/>
          <a:p>
            <a:r>
              <a:rPr lang="en-GB" dirty="0"/>
              <a:t>GRAPH</a:t>
            </a:r>
          </a:p>
          <a:p>
            <a:r>
              <a:rPr lang="en-GB" dirty="0"/>
              <a:t>  /HISTOGRAM=amount.</a:t>
            </a:r>
          </a:p>
        </p:txBody>
      </p:sp>
    </p:spTree>
    <p:extLst>
      <p:ext uri="{BB962C8B-B14F-4D97-AF65-F5344CB8AC3E}">
        <p14:creationId xmlns:p14="http://schemas.microsoft.com/office/powerpoint/2010/main" val="2782127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95F2C-503D-48D8-A38D-06FD25CF215F}"/>
              </a:ext>
            </a:extLst>
          </p:cNvPr>
          <p:cNvSpPr>
            <a:spLocks noGrp="1"/>
          </p:cNvSpPr>
          <p:nvPr>
            <p:ph type="title"/>
          </p:nvPr>
        </p:nvSpPr>
        <p:spPr/>
        <p:txBody>
          <a:bodyPr/>
          <a:lstStyle/>
          <a:p>
            <a:r>
              <a:rPr lang="en-GB" dirty="0">
                <a:solidFill>
                  <a:srgbClr val="FF0000"/>
                </a:solidFill>
              </a:rPr>
              <a:t>R Action</a:t>
            </a:r>
          </a:p>
        </p:txBody>
      </p:sp>
      <p:sp>
        <p:nvSpPr>
          <p:cNvPr id="4" name="TextBox 3">
            <a:extLst>
              <a:ext uri="{FF2B5EF4-FFF2-40B4-BE49-F238E27FC236}">
                <a16:creationId xmlns:a16="http://schemas.microsoft.com/office/drawing/2014/main" id="{51CAEF3E-2401-F468-4F2E-2B0D545AB803}"/>
              </a:ext>
            </a:extLst>
          </p:cNvPr>
          <p:cNvSpPr txBox="1"/>
          <p:nvPr/>
        </p:nvSpPr>
        <p:spPr>
          <a:xfrm>
            <a:off x="838200" y="1809394"/>
            <a:ext cx="6098058" cy="4524315"/>
          </a:xfrm>
          <a:prstGeom prst="rect">
            <a:avLst/>
          </a:prstGeom>
          <a:noFill/>
        </p:spPr>
        <p:txBody>
          <a:bodyPr wrap="square">
            <a:spAutoFit/>
          </a:bodyPr>
          <a:lstStyle/>
          <a:p>
            <a:r>
              <a:rPr lang="en-GB" dirty="0"/>
              <a:t>rm(list = ls(all=TRUE)) # make a fresh start</a:t>
            </a:r>
          </a:p>
          <a:p>
            <a:r>
              <a:rPr lang="en-GB" dirty="0"/>
              <a:t>library(ggplot2)</a:t>
            </a:r>
          </a:p>
          <a:p>
            <a:r>
              <a:rPr lang="en-GB" dirty="0"/>
              <a:t>library(haven)</a:t>
            </a:r>
          </a:p>
          <a:p>
            <a:endParaRPr lang="en-GB" dirty="0"/>
          </a:p>
          <a:p>
            <a:r>
              <a:rPr lang="en-GB" dirty="0" err="1"/>
              <a:t>dat</a:t>
            </a:r>
            <a:r>
              <a:rPr lang="en-GB" dirty="0"/>
              <a:t> &lt;- </a:t>
            </a:r>
            <a:r>
              <a:rPr lang="en-GB" dirty="0" err="1"/>
              <a:t>read_sav</a:t>
            </a:r>
            <a:r>
              <a:rPr lang="en-GB" dirty="0"/>
              <a:t>("/Users/</a:t>
            </a:r>
            <a:r>
              <a:rPr lang="en-GB" dirty="0" err="1"/>
              <a:t>ahmaddaryanto</a:t>
            </a:r>
            <a:r>
              <a:rPr lang="en-GB" dirty="0"/>
              <a:t>/Documents/Data1/</a:t>
            </a:r>
            <a:r>
              <a:rPr lang="en-GB" dirty="0" err="1"/>
              <a:t>spending.sav</a:t>
            </a:r>
            <a:r>
              <a:rPr lang="en-GB" dirty="0"/>
              <a:t>")</a:t>
            </a:r>
          </a:p>
          <a:p>
            <a:endParaRPr lang="en-GB" dirty="0"/>
          </a:p>
          <a:p>
            <a:r>
              <a:rPr lang="en-GB" dirty="0"/>
              <a:t>p &lt;- </a:t>
            </a:r>
            <a:r>
              <a:rPr lang="en-GB" dirty="0" err="1"/>
              <a:t>ggplot</a:t>
            </a:r>
            <a:r>
              <a:rPr lang="en-GB" dirty="0"/>
              <a:t>(</a:t>
            </a:r>
            <a:r>
              <a:rPr lang="en-GB" dirty="0" err="1"/>
              <a:t>dat</a:t>
            </a:r>
            <a:r>
              <a:rPr lang="en-GB" dirty="0"/>
              <a:t>, </a:t>
            </a:r>
            <a:r>
              <a:rPr lang="en-GB" dirty="0" err="1"/>
              <a:t>aes</a:t>
            </a:r>
            <a:r>
              <a:rPr lang="en-GB" dirty="0"/>
              <a:t>(amount)) +</a:t>
            </a:r>
          </a:p>
          <a:p>
            <a:r>
              <a:rPr lang="en-GB" dirty="0"/>
              <a:t>      </a:t>
            </a:r>
            <a:r>
              <a:rPr lang="en-GB" dirty="0" err="1"/>
              <a:t>geom_histogram</a:t>
            </a:r>
            <a:r>
              <a:rPr lang="en-GB" dirty="0"/>
              <a:t>(bins = 6,  </a:t>
            </a:r>
          </a:p>
          <a:p>
            <a:r>
              <a:rPr lang="en-GB" dirty="0"/>
              <a:t>            </a:t>
            </a:r>
            <a:r>
              <a:rPr lang="en-GB" dirty="0" err="1"/>
              <a:t>color</a:t>
            </a:r>
            <a:r>
              <a:rPr lang="en-GB" dirty="0"/>
              <a:t>="black",</a:t>
            </a:r>
          </a:p>
          <a:p>
            <a:r>
              <a:rPr lang="en-GB" dirty="0"/>
              <a:t>            fill="white") +</a:t>
            </a:r>
          </a:p>
          <a:p>
            <a:r>
              <a:rPr lang="en-GB" dirty="0"/>
              <a:t>      labs(x="Spending (£)", title = " Distribution of Weekend Spending ")</a:t>
            </a:r>
          </a:p>
          <a:p>
            <a:endParaRPr lang="en-GB" dirty="0"/>
          </a:p>
          <a:p>
            <a:r>
              <a:rPr lang="en-GB" dirty="0"/>
              <a:t>p </a:t>
            </a:r>
          </a:p>
        </p:txBody>
      </p:sp>
      <p:pic>
        <p:nvPicPr>
          <p:cNvPr id="5122" name="Picture 2">
            <a:extLst>
              <a:ext uri="{FF2B5EF4-FFF2-40B4-BE49-F238E27FC236}">
                <a16:creationId xmlns:a16="http://schemas.microsoft.com/office/drawing/2014/main" id="{4CD5873D-E159-157F-9B99-A6052DCF9C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0260" y="1322172"/>
            <a:ext cx="4359464" cy="3113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9539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95F2C-503D-48D8-A38D-06FD25CF215F}"/>
              </a:ext>
            </a:extLst>
          </p:cNvPr>
          <p:cNvSpPr>
            <a:spLocks noGrp="1"/>
          </p:cNvSpPr>
          <p:nvPr>
            <p:ph type="title"/>
          </p:nvPr>
        </p:nvSpPr>
        <p:spPr/>
        <p:txBody>
          <a:bodyPr/>
          <a:lstStyle/>
          <a:p>
            <a:r>
              <a:rPr lang="en-GB" dirty="0">
                <a:solidFill>
                  <a:srgbClr val="FF0000"/>
                </a:solidFill>
              </a:rPr>
              <a:t>R Action (ggplot2)</a:t>
            </a:r>
          </a:p>
        </p:txBody>
      </p:sp>
      <p:sp>
        <p:nvSpPr>
          <p:cNvPr id="5" name="TextBox 4">
            <a:extLst>
              <a:ext uri="{FF2B5EF4-FFF2-40B4-BE49-F238E27FC236}">
                <a16:creationId xmlns:a16="http://schemas.microsoft.com/office/drawing/2014/main" id="{2277AC03-07C1-8603-239F-B6F0B344F1E0}"/>
              </a:ext>
            </a:extLst>
          </p:cNvPr>
          <p:cNvSpPr txBox="1"/>
          <p:nvPr/>
        </p:nvSpPr>
        <p:spPr>
          <a:xfrm>
            <a:off x="838200" y="1960250"/>
            <a:ext cx="6098058" cy="4247317"/>
          </a:xfrm>
          <a:prstGeom prst="rect">
            <a:avLst/>
          </a:prstGeom>
          <a:noFill/>
        </p:spPr>
        <p:txBody>
          <a:bodyPr wrap="square">
            <a:spAutoFit/>
          </a:bodyPr>
          <a:lstStyle/>
          <a:p>
            <a:r>
              <a:rPr lang="en-GB" dirty="0"/>
              <a:t>library(ggplot2)</a:t>
            </a:r>
          </a:p>
          <a:p>
            <a:r>
              <a:rPr lang="en-GB" dirty="0"/>
              <a:t>library(haven)</a:t>
            </a:r>
          </a:p>
          <a:p>
            <a:endParaRPr lang="en-GB" dirty="0"/>
          </a:p>
          <a:p>
            <a:r>
              <a:rPr lang="en-GB" dirty="0" err="1"/>
              <a:t>dat_spending</a:t>
            </a:r>
            <a:r>
              <a:rPr lang="en-GB" dirty="0"/>
              <a:t> &lt;- </a:t>
            </a:r>
            <a:r>
              <a:rPr lang="en-GB" dirty="0" err="1"/>
              <a:t>read_sav</a:t>
            </a:r>
            <a:r>
              <a:rPr lang="en-GB" dirty="0"/>
              <a:t>("/Users/</a:t>
            </a:r>
            <a:r>
              <a:rPr lang="en-GB" dirty="0" err="1"/>
              <a:t>ahmaddaryanto</a:t>
            </a:r>
            <a:r>
              <a:rPr lang="en-GB" dirty="0"/>
              <a:t>/OneDrive - Lancaster University/</a:t>
            </a:r>
            <a:r>
              <a:rPr lang="en-GB" dirty="0" err="1"/>
              <a:t>dataspss</a:t>
            </a:r>
            <a:r>
              <a:rPr lang="en-GB" dirty="0"/>
              <a:t>/</a:t>
            </a:r>
            <a:r>
              <a:rPr lang="en-GB" dirty="0" err="1"/>
              <a:t>spending.sav</a:t>
            </a:r>
            <a:r>
              <a:rPr lang="en-GB" dirty="0"/>
              <a:t>")</a:t>
            </a:r>
          </a:p>
          <a:p>
            <a:endParaRPr lang="en-GB" dirty="0"/>
          </a:p>
          <a:p>
            <a:r>
              <a:rPr lang="en-GB" dirty="0"/>
              <a:t>p &lt;- </a:t>
            </a:r>
            <a:r>
              <a:rPr lang="en-GB" dirty="0" err="1"/>
              <a:t>ggplot</a:t>
            </a:r>
            <a:r>
              <a:rPr lang="en-GB" dirty="0"/>
              <a:t>(</a:t>
            </a:r>
            <a:r>
              <a:rPr lang="en-GB" dirty="0" err="1"/>
              <a:t>dat_spending</a:t>
            </a:r>
            <a:r>
              <a:rPr lang="en-GB" dirty="0"/>
              <a:t>, </a:t>
            </a:r>
            <a:r>
              <a:rPr lang="en-GB" dirty="0" err="1"/>
              <a:t>aes</a:t>
            </a:r>
            <a:r>
              <a:rPr lang="en-GB" dirty="0"/>
              <a:t>(amount)) +</a:t>
            </a:r>
          </a:p>
          <a:p>
            <a:r>
              <a:rPr lang="en-GB" dirty="0"/>
              <a:t>      </a:t>
            </a:r>
            <a:r>
              <a:rPr lang="en-GB" dirty="0" err="1"/>
              <a:t>geom_histogram</a:t>
            </a:r>
            <a:r>
              <a:rPr lang="en-GB" dirty="0"/>
              <a:t>(bins = 6,</a:t>
            </a:r>
          </a:p>
          <a:p>
            <a:r>
              <a:rPr lang="en-GB" dirty="0"/>
              <a:t>            </a:t>
            </a:r>
            <a:r>
              <a:rPr lang="en-GB" dirty="0" err="1"/>
              <a:t>color</a:t>
            </a:r>
            <a:r>
              <a:rPr lang="en-GB" dirty="0"/>
              <a:t>="white",</a:t>
            </a:r>
          </a:p>
          <a:p>
            <a:r>
              <a:rPr lang="en-GB" dirty="0"/>
              <a:t>            fill="gray28") +</a:t>
            </a:r>
          </a:p>
          <a:p>
            <a:r>
              <a:rPr lang="en-GB" dirty="0"/>
              <a:t>      </a:t>
            </a:r>
            <a:r>
              <a:rPr lang="en-GB" dirty="0" err="1"/>
              <a:t>facet_wrap</a:t>
            </a:r>
            <a:r>
              <a:rPr lang="en-GB" dirty="0"/>
              <a:t>(~ gender, </a:t>
            </a:r>
            <a:r>
              <a:rPr lang="en-GB" dirty="0" err="1"/>
              <a:t>ncol</a:t>
            </a:r>
            <a:r>
              <a:rPr lang="en-GB" dirty="0"/>
              <a:t> = 2) +</a:t>
            </a:r>
          </a:p>
          <a:p>
            <a:r>
              <a:rPr lang="en-GB" dirty="0"/>
              <a:t>      labs(x="Spending (£)", title = " Distribution of Weekend Spending ")</a:t>
            </a:r>
          </a:p>
          <a:p>
            <a:endParaRPr lang="en-GB" dirty="0"/>
          </a:p>
          <a:p>
            <a:r>
              <a:rPr lang="en-GB" dirty="0"/>
              <a:t>p </a:t>
            </a:r>
          </a:p>
        </p:txBody>
      </p:sp>
      <p:pic>
        <p:nvPicPr>
          <p:cNvPr id="7170" name="Picture 2">
            <a:extLst>
              <a:ext uri="{FF2B5EF4-FFF2-40B4-BE49-F238E27FC236}">
                <a16:creationId xmlns:a16="http://schemas.microsoft.com/office/drawing/2014/main" id="{C9287C79-DABA-3BF6-418E-1E7D97AFF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6258" y="1575487"/>
            <a:ext cx="48006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67670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95F2C-503D-48D8-A38D-06FD25CF215F}"/>
              </a:ext>
            </a:extLst>
          </p:cNvPr>
          <p:cNvSpPr>
            <a:spLocks noGrp="1"/>
          </p:cNvSpPr>
          <p:nvPr>
            <p:ph type="title"/>
          </p:nvPr>
        </p:nvSpPr>
        <p:spPr/>
        <p:txBody>
          <a:bodyPr/>
          <a:lstStyle/>
          <a:p>
            <a:r>
              <a:rPr lang="en-GB" dirty="0">
                <a:solidFill>
                  <a:srgbClr val="FF0000"/>
                </a:solidFill>
              </a:rPr>
              <a:t>R Action (</a:t>
            </a:r>
            <a:r>
              <a:rPr lang="en-GB" dirty="0" err="1">
                <a:solidFill>
                  <a:srgbClr val="FF0000"/>
                </a:solidFill>
              </a:rPr>
              <a:t>ggpubr</a:t>
            </a:r>
            <a:r>
              <a:rPr lang="en-GB" dirty="0">
                <a:solidFill>
                  <a:srgbClr val="FF0000"/>
                </a:solidFill>
              </a:rPr>
              <a:t>)</a:t>
            </a:r>
          </a:p>
        </p:txBody>
      </p:sp>
      <p:sp>
        <p:nvSpPr>
          <p:cNvPr id="4" name="TextBox 3">
            <a:extLst>
              <a:ext uri="{FF2B5EF4-FFF2-40B4-BE49-F238E27FC236}">
                <a16:creationId xmlns:a16="http://schemas.microsoft.com/office/drawing/2014/main" id="{6D161AA7-D1ED-D146-04FA-E0178A2D989D}"/>
              </a:ext>
            </a:extLst>
          </p:cNvPr>
          <p:cNvSpPr txBox="1"/>
          <p:nvPr/>
        </p:nvSpPr>
        <p:spPr>
          <a:xfrm>
            <a:off x="838200" y="1690688"/>
            <a:ext cx="6098058" cy="4247317"/>
          </a:xfrm>
          <a:prstGeom prst="rect">
            <a:avLst/>
          </a:prstGeom>
          <a:noFill/>
        </p:spPr>
        <p:txBody>
          <a:bodyPr wrap="square">
            <a:spAutoFit/>
          </a:bodyPr>
          <a:lstStyle/>
          <a:p>
            <a:r>
              <a:rPr lang="en-GB" dirty="0"/>
              <a:t>library(</a:t>
            </a:r>
            <a:r>
              <a:rPr lang="en-GB" dirty="0" err="1"/>
              <a:t>ggpubr</a:t>
            </a:r>
            <a:r>
              <a:rPr lang="en-GB" dirty="0"/>
              <a:t>)</a:t>
            </a:r>
          </a:p>
          <a:p>
            <a:endParaRPr lang="en-GB" dirty="0"/>
          </a:p>
          <a:p>
            <a:r>
              <a:rPr lang="en-GB" dirty="0" err="1"/>
              <a:t>dat_spending</a:t>
            </a:r>
            <a:r>
              <a:rPr lang="en-GB" dirty="0"/>
              <a:t> &lt;- </a:t>
            </a:r>
            <a:r>
              <a:rPr lang="en-GB" dirty="0" err="1"/>
              <a:t>read_sav</a:t>
            </a:r>
            <a:r>
              <a:rPr lang="en-GB" dirty="0"/>
              <a:t>("/Users/</a:t>
            </a:r>
            <a:r>
              <a:rPr lang="en-GB" dirty="0" err="1"/>
              <a:t>ahmaddaryanto</a:t>
            </a:r>
            <a:r>
              <a:rPr lang="en-GB" dirty="0"/>
              <a:t>/OneDrive - Lancaster University/</a:t>
            </a:r>
            <a:r>
              <a:rPr lang="en-GB" dirty="0" err="1"/>
              <a:t>dataspss</a:t>
            </a:r>
            <a:r>
              <a:rPr lang="en-GB" dirty="0"/>
              <a:t>/</a:t>
            </a:r>
            <a:r>
              <a:rPr lang="en-GB" dirty="0" err="1"/>
              <a:t>spending.sav</a:t>
            </a:r>
            <a:r>
              <a:rPr lang="en-GB" dirty="0"/>
              <a:t>")</a:t>
            </a:r>
          </a:p>
          <a:p>
            <a:endParaRPr lang="en-GB" dirty="0"/>
          </a:p>
          <a:p>
            <a:r>
              <a:rPr lang="en-GB" dirty="0"/>
              <a:t>p &lt;- </a:t>
            </a:r>
            <a:r>
              <a:rPr lang="en-GB" dirty="0" err="1"/>
              <a:t>gghistogram</a:t>
            </a:r>
            <a:r>
              <a:rPr lang="en-GB" dirty="0"/>
              <a:t>(</a:t>
            </a:r>
            <a:r>
              <a:rPr lang="en-GB" dirty="0" err="1"/>
              <a:t>dat_spending</a:t>
            </a:r>
            <a:r>
              <a:rPr lang="en-GB" dirty="0"/>
              <a:t>, </a:t>
            </a:r>
          </a:p>
          <a:p>
            <a:r>
              <a:rPr lang="en-GB" dirty="0"/>
              <a:t>            x="amount",</a:t>
            </a:r>
          </a:p>
          <a:p>
            <a:r>
              <a:rPr lang="en-GB" dirty="0"/>
              <a:t>            bins=6,</a:t>
            </a:r>
          </a:p>
          <a:p>
            <a:r>
              <a:rPr lang="en-GB" dirty="0"/>
              <a:t>            </a:t>
            </a:r>
            <a:r>
              <a:rPr lang="en-GB" dirty="0" err="1"/>
              <a:t>color</a:t>
            </a:r>
            <a:r>
              <a:rPr lang="en-GB" dirty="0"/>
              <a:t>="black",</a:t>
            </a:r>
          </a:p>
          <a:p>
            <a:r>
              <a:rPr lang="en-GB" dirty="0"/>
              <a:t>            fill="white",</a:t>
            </a:r>
          </a:p>
          <a:p>
            <a:r>
              <a:rPr lang="en-GB" dirty="0"/>
              <a:t>            </a:t>
            </a:r>
            <a:r>
              <a:rPr lang="en-GB" dirty="0" err="1"/>
              <a:t>facet.by</a:t>
            </a:r>
            <a:r>
              <a:rPr lang="en-GB" dirty="0"/>
              <a:t> = "gender",</a:t>
            </a:r>
          </a:p>
          <a:p>
            <a:r>
              <a:rPr lang="en-GB" dirty="0"/>
              <a:t>            </a:t>
            </a:r>
            <a:r>
              <a:rPr lang="en-GB" dirty="0" err="1"/>
              <a:t>xlab</a:t>
            </a:r>
            <a:r>
              <a:rPr lang="en-GB" dirty="0"/>
              <a:t>="Spending (£)",</a:t>
            </a:r>
          </a:p>
          <a:p>
            <a:r>
              <a:rPr lang="en-GB" dirty="0"/>
              <a:t>            title = " Distribution of Weekend Spending ") +</a:t>
            </a:r>
          </a:p>
          <a:p>
            <a:r>
              <a:rPr lang="en-GB" dirty="0"/>
              <a:t>            </a:t>
            </a:r>
            <a:r>
              <a:rPr lang="en-GB" dirty="0" err="1"/>
              <a:t>theme_grey</a:t>
            </a:r>
            <a:r>
              <a:rPr lang="en-GB" dirty="0"/>
              <a:t>()</a:t>
            </a:r>
          </a:p>
          <a:p>
            <a:r>
              <a:rPr lang="en-GB" dirty="0"/>
              <a:t>p</a:t>
            </a:r>
          </a:p>
        </p:txBody>
      </p:sp>
      <p:pic>
        <p:nvPicPr>
          <p:cNvPr id="9218" name="Picture 2">
            <a:extLst>
              <a:ext uri="{FF2B5EF4-FFF2-40B4-BE49-F238E27FC236}">
                <a16:creationId xmlns:a16="http://schemas.microsoft.com/office/drawing/2014/main" id="{09087C64-2484-2300-0455-CBA0A8585A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518787"/>
            <a:ext cx="5348596" cy="3820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999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30531-D4A9-FCA2-D246-CB090A6E5D02}"/>
              </a:ext>
            </a:extLst>
          </p:cNvPr>
          <p:cNvSpPr>
            <a:spLocks noGrp="1"/>
          </p:cNvSpPr>
          <p:nvPr>
            <p:ph type="title"/>
          </p:nvPr>
        </p:nvSpPr>
        <p:spPr/>
        <p:txBody>
          <a:bodyPr/>
          <a:lstStyle/>
          <a:p>
            <a:r>
              <a:rPr lang="en-GB" dirty="0">
                <a:solidFill>
                  <a:srgbClr val="FF0000"/>
                </a:solidFill>
              </a:rPr>
              <a:t>Learning Objectives</a:t>
            </a:r>
          </a:p>
        </p:txBody>
      </p:sp>
      <p:sp>
        <p:nvSpPr>
          <p:cNvPr id="3" name="Content Placeholder 2">
            <a:extLst>
              <a:ext uri="{FF2B5EF4-FFF2-40B4-BE49-F238E27FC236}">
                <a16:creationId xmlns:a16="http://schemas.microsoft.com/office/drawing/2014/main" id="{DE896EA1-E9E2-3BA9-0750-B21DE6E542A9}"/>
              </a:ext>
            </a:extLst>
          </p:cNvPr>
          <p:cNvSpPr>
            <a:spLocks noGrp="1"/>
          </p:cNvSpPr>
          <p:nvPr>
            <p:ph idx="1"/>
          </p:nvPr>
        </p:nvSpPr>
        <p:spPr/>
        <p:txBody>
          <a:bodyPr/>
          <a:lstStyle/>
          <a:p>
            <a:pPr algn="l">
              <a:buFont typeface="Arial" panose="020B0604020202020204" pitchFamily="34" charset="0"/>
              <a:buChar char="•"/>
            </a:pPr>
            <a:r>
              <a:rPr lang="en-GB" b="0" i="0" u="none" strike="noStrike" dirty="0">
                <a:solidFill>
                  <a:srgbClr val="000000"/>
                </a:solidFill>
                <a:effectLst/>
                <a:latin typeface="Source Sans Pro" panose="020B0503030403020204" pitchFamily="34" charset="0"/>
              </a:rPr>
              <a:t>Understand measures of central tendency: mean, mode, median.</a:t>
            </a:r>
          </a:p>
          <a:p>
            <a:pPr algn="l">
              <a:buFont typeface="Arial" panose="020B0604020202020204" pitchFamily="34" charset="0"/>
              <a:buChar char="•"/>
            </a:pPr>
            <a:r>
              <a:rPr lang="en-GB" b="0" i="0" u="none" strike="noStrike" dirty="0">
                <a:solidFill>
                  <a:srgbClr val="000000"/>
                </a:solidFill>
                <a:effectLst/>
                <a:latin typeface="Source Sans Pro" panose="020B0503030403020204" pitchFamily="34" charset="0"/>
              </a:rPr>
              <a:t>Understand measures of central dispersion: variance, standard deviation, range, interquartile range (IQR).</a:t>
            </a:r>
          </a:p>
          <a:p>
            <a:pPr algn="l">
              <a:buFont typeface="Arial" panose="020B0604020202020204" pitchFamily="34" charset="0"/>
              <a:buChar char="•"/>
            </a:pPr>
            <a:r>
              <a:rPr lang="en-GB" b="0" i="0" u="none" strike="noStrike" dirty="0">
                <a:solidFill>
                  <a:srgbClr val="000000"/>
                </a:solidFill>
                <a:effectLst/>
                <a:latin typeface="Source Sans Pro" panose="020B0503030403020204" pitchFamily="34" charset="0"/>
              </a:rPr>
              <a:t>Know how to construct a histogram and a boxplot using SPSS and R.</a:t>
            </a:r>
          </a:p>
          <a:p>
            <a:pPr algn="l">
              <a:buFont typeface="Arial" panose="020B0604020202020204" pitchFamily="34" charset="0"/>
              <a:buChar char="•"/>
            </a:pPr>
            <a:r>
              <a:rPr lang="en-GB" b="0" i="0" u="none" strike="noStrike" dirty="0">
                <a:solidFill>
                  <a:srgbClr val="000000"/>
                </a:solidFill>
                <a:effectLst/>
                <a:latin typeface="Source Sans Pro" panose="020B0503030403020204" pitchFamily="34" charset="0"/>
              </a:rPr>
              <a:t>Understand the use of a boxplot.</a:t>
            </a:r>
          </a:p>
          <a:p>
            <a:endParaRPr lang="en-GB" dirty="0"/>
          </a:p>
        </p:txBody>
      </p:sp>
    </p:spTree>
    <p:extLst>
      <p:ext uri="{BB962C8B-B14F-4D97-AF65-F5344CB8AC3E}">
        <p14:creationId xmlns:p14="http://schemas.microsoft.com/office/powerpoint/2010/main" val="37772518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5A8DD-6406-4D5A-D367-FE3354EC6BE9}"/>
              </a:ext>
            </a:extLst>
          </p:cNvPr>
          <p:cNvSpPr>
            <a:spLocks noGrp="1"/>
          </p:cNvSpPr>
          <p:nvPr>
            <p:ph type="title"/>
          </p:nvPr>
        </p:nvSpPr>
        <p:spPr/>
        <p:txBody>
          <a:bodyPr/>
          <a:lstStyle/>
          <a:p>
            <a:r>
              <a:rPr lang="en-GB" i="0" u="none" strike="noStrike" dirty="0">
                <a:solidFill>
                  <a:srgbClr val="FF0000"/>
                </a:solidFill>
                <a:effectLst/>
                <a:latin typeface="Source Sans Pro" panose="020B0503030403020204" pitchFamily="34" charset="0"/>
              </a:rPr>
              <a:t>Boxplot</a:t>
            </a:r>
            <a:endParaRPr lang="en-GB" dirty="0">
              <a:solidFill>
                <a:srgbClr val="FF0000"/>
              </a:solidFill>
            </a:endParaRPr>
          </a:p>
        </p:txBody>
      </p:sp>
      <p:sp>
        <p:nvSpPr>
          <p:cNvPr id="3" name="Content Placeholder 2">
            <a:extLst>
              <a:ext uri="{FF2B5EF4-FFF2-40B4-BE49-F238E27FC236}">
                <a16:creationId xmlns:a16="http://schemas.microsoft.com/office/drawing/2014/main" id="{7B5A54D9-1932-1044-CD58-8B2A7C0DC2BC}"/>
              </a:ext>
            </a:extLst>
          </p:cNvPr>
          <p:cNvSpPr>
            <a:spLocks noGrp="1"/>
          </p:cNvSpPr>
          <p:nvPr>
            <p:ph idx="1"/>
          </p:nvPr>
        </p:nvSpPr>
        <p:spPr/>
        <p:txBody>
          <a:bodyPr>
            <a:normAutofit fontScale="85000" lnSpcReduction="20000"/>
          </a:bodyPr>
          <a:lstStyle/>
          <a:p>
            <a:r>
              <a:rPr lang="en-GB" b="0" i="0" u="none" strike="noStrike" dirty="0">
                <a:solidFill>
                  <a:srgbClr val="000000"/>
                </a:solidFill>
                <a:effectLst/>
                <a:latin typeface="Source Sans Pro" panose="020B0503030403020204" pitchFamily="34" charset="0"/>
              </a:rPr>
              <a:t>You have this data: 8, 9, 6, 7, 5, 4, 1, 2, 16, 3</a:t>
            </a:r>
          </a:p>
          <a:p>
            <a:r>
              <a:rPr lang="en-GB" dirty="0">
                <a:effectLst/>
              </a:rPr>
              <a:t>Reordering: 1, 2, 3, 4, 5, 6, 7, 8, 9, 16</a:t>
            </a:r>
          </a:p>
          <a:p>
            <a:r>
              <a:rPr lang="en-GB" dirty="0">
                <a:effectLst/>
              </a:rPr>
              <a:t>Q1 = 3, Q2 = 5.5, Q3 = 8</a:t>
            </a:r>
          </a:p>
          <a:p>
            <a:r>
              <a:rPr lang="en-GB" dirty="0">
                <a:effectLst/>
              </a:rPr>
              <a:t>IQR = Q3 - Q1 = 5</a:t>
            </a:r>
          </a:p>
          <a:p>
            <a:r>
              <a:rPr lang="en-GB" dirty="0">
                <a:effectLst/>
              </a:rPr>
              <a:t>Outer fence:</a:t>
            </a:r>
          </a:p>
          <a:p>
            <a:r>
              <a:rPr lang="en-GB" dirty="0">
                <a:effectLst/>
              </a:rPr>
              <a:t>Upper fence: Q3 + 1.5*IQR = 8 + 1.5*5 = 15.5</a:t>
            </a:r>
          </a:p>
          <a:p>
            <a:r>
              <a:rPr lang="en-GB" dirty="0">
                <a:effectLst/>
              </a:rPr>
              <a:t>Lower fence: Q1 - 1.5*IQR = 3 - 1.5*5 = -4.5</a:t>
            </a:r>
          </a:p>
          <a:p>
            <a:r>
              <a:rPr lang="en-GB" dirty="0">
                <a:effectLst/>
              </a:rPr>
              <a:t>Therefore 16 is an outlier because 16 is above the upper fence.</a:t>
            </a:r>
          </a:p>
          <a:p>
            <a:r>
              <a:rPr lang="en-GB" dirty="0">
                <a:effectLst/>
              </a:rPr>
              <a:t>Min = 1, max = 9. Min and max are the lowest and highest value that are not an outlier.</a:t>
            </a:r>
          </a:p>
          <a:p>
            <a:br>
              <a:rPr lang="en-GB" dirty="0"/>
            </a:br>
            <a:endParaRPr lang="en-GB" dirty="0"/>
          </a:p>
        </p:txBody>
      </p:sp>
      <p:pic>
        <p:nvPicPr>
          <p:cNvPr id="4" name="Picture 2">
            <a:extLst>
              <a:ext uri="{FF2B5EF4-FFF2-40B4-BE49-F238E27FC236}">
                <a16:creationId xmlns:a16="http://schemas.microsoft.com/office/drawing/2014/main" id="{6A746350-DC50-DC1E-5164-749830DA14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69126" y="775300"/>
            <a:ext cx="2762566" cy="3858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79288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FBB56-7F39-CC9F-F454-E04E4442B8B8}"/>
              </a:ext>
            </a:extLst>
          </p:cNvPr>
          <p:cNvSpPr>
            <a:spLocks noGrp="1"/>
          </p:cNvSpPr>
          <p:nvPr>
            <p:ph type="title"/>
          </p:nvPr>
        </p:nvSpPr>
        <p:spPr/>
        <p:txBody>
          <a:bodyPr/>
          <a:lstStyle/>
          <a:p>
            <a:r>
              <a:rPr lang="en-GB" dirty="0"/>
              <a:t>SPSS Action</a:t>
            </a:r>
          </a:p>
        </p:txBody>
      </p:sp>
      <p:sp>
        <p:nvSpPr>
          <p:cNvPr id="5" name="TextBox 4">
            <a:extLst>
              <a:ext uri="{FF2B5EF4-FFF2-40B4-BE49-F238E27FC236}">
                <a16:creationId xmlns:a16="http://schemas.microsoft.com/office/drawing/2014/main" id="{A1E9BBF8-3A1F-A53F-B86F-78D2B59499FB}"/>
              </a:ext>
            </a:extLst>
          </p:cNvPr>
          <p:cNvSpPr txBox="1"/>
          <p:nvPr/>
        </p:nvSpPr>
        <p:spPr>
          <a:xfrm>
            <a:off x="1035844" y="2274838"/>
            <a:ext cx="6100762" cy="2308324"/>
          </a:xfrm>
          <a:prstGeom prst="rect">
            <a:avLst/>
          </a:prstGeom>
          <a:noFill/>
        </p:spPr>
        <p:txBody>
          <a:bodyPr wrap="square">
            <a:spAutoFit/>
          </a:bodyPr>
          <a:lstStyle/>
          <a:p>
            <a:r>
              <a:rPr lang="en-GB" sz="2400" dirty="0"/>
              <a:t>EXAMINE VARIABLES=order </a:t>
            </a:r>
          </a:p>
          <a:p>
            <a:r>
              <a:rPr lang="en-GB" sz="2400" dirty="0"/>
              <a:t>  /COMPARE VARIABLE</a:t>
            </a:r>
          </a:p>
          <a:p>
            <a:r>
              <a:rPr lang="en-GB" sz="2400" dirty="0"/>
              <a:t>  /PLOT=BOXPLOT</a:t>
            </a:r>
          </a:p>
          <a:p>
            <a:r>
              <a:rPr lang="en-GB" sz="2400" dirty="0"/>
              <a:t>  /STATISTICS=NONE</a:t>
            </a:r>
          </a:p>
          <a:p>
            <a:r>
              <a:rPr lang="en-GB" sz="2400" dirty="0"/>
              <a:t>  /NOTOTAL</a:t>
            </a:r>
          </a:p>
          <a:p>
            <a:r>
              <a:rPr lang="en-GB" sz="2400" dirty="0"/>
              <a:t>  /MISSING=LISTWISE.</a:t>
            </a:r>
          </a:p>
        </p:txBody>
      </p:sp>
    </p:spTree>
    <p:extLst>
      <p:ext uri="{BB962C8B-B14F-4D97-AF65-F5344CB8AC3E}">
        <p14:creationId xmlns:p14="http://schemas.microsoft.com/office/powerpoint/2010/main" val="34401576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65FE0-1FAE-F1FC-9D8D-1E3E717B4CEC}"/>
              </a:ext>
            </a:extLst>
          </p:cNvPr>
          <p:cNvSpPr>
            <a:spLocks noGrp="1"/>
          </p:cNvSpPr>
          <p:nvPr>
            <p:ph type="title"/>
          </p:nvPr>
        </p:nvSpPr>
        <p:spPr/>
        <p:txBody>
          <a:bodyPr/>
          <a:lstStyle/>
          <a:p>
            <a:r>
              <a:rPr lang="en-GB" dirty="0"/>
              <a:t>R Action</a:t>
            </a:r>
          </a:p>
        </p:txBody>
      </p:sp>
      <p:sp>
        <p:nvSpPr>
          <p:cNvPr id="5" name="TextBox 4">
            <a:extLst>
              <a:ext uri="{FF2B5EF4-FFF2-40B4-BE49-F238E27FC236}">
                <a16:creationId xmlns:a16="http://schemas.microsoft.com/office/drawing/2014/main" id="{4557D555-B7F0-5DAA-AD4B-77CE3CD001E1}"/>
              </a:ext>
            </a:extLst>
          </p:cNvPr>
          <p:cNvSpPr txBox="1"/>
          <p:nvPr/>
        </p:nvSpPr>
        <p:spPr>
          <a:xfrm>
            <a:off x="667265" y="1690688"/>
            <a:ext cx="5820032" cy="4247317"/>
          </a:xfrm>
          <a:prstGeom prst="rect">
            <a:avLst/>
          </a:prstGeom>
          <a:noFill/>
        </p:spPr>
        <p:txBody>
          <a:bodyPr wrap="square">
            <a:spAutoFit/>
          </a:bodyPr>
          <a:lstStyle/>
          <a:p>
            <a:r>
              <a:rPr lang="en-GB" dirty="0"/>
              <a:t>library(</a:t>
            </a:r>
            <a:r>
              <a:rPr lang="en-GB" dirty="0" err="1"/>
              <a:t>tidyverse</a:t>
            </a:r>
            <a:r>
              <a:rPr lang="en-GB" dirty="0"/>
              <a:t>)</a:t>
            </a:r>
          </a:p>
          <a:p>
            <a:endParaRPr lang="en-GB" dirty="0"/>
          </a:p>
          <a:p>
            <a:r>
              <a:rPr lang="en-GB" dirty="0"/>
              <a:t> # record our data</a:t>
            </a:r>
          </a:p>
          <a:p>
            <a:r>
              <a:rPr lang="en-GB" dirty="0"/>
              <a:t> </a:t>
            </a:r>
            <a:r>
              <a:rPr lang="en-GB" dirty="0" err="1"/>
              <a:t>dat</a:t>
            </a:r>
            <a:r>
              <a:rPr lang="en-GB" dirty="0"/>
              <a:t> &lt;- c(8, 9, 6, 7, 5, 4, 1, 2, 16, 3)</a:t>
            </a:r>
          </a:p>
          <a:p>
            <a:r>
              <a:rPr lang="en-GB" dirty="0"/>
              <a:t> </a:t>
            </a:r>
          </a:p>
          <a:p>
            <a:r>
              <a:rPr lang="en-GB" dirty="0"/>
              <a:t> </a:t>
            </a:r>
            <a:r>
              <a:rPr lang="en-GB" dirty="0" err="1"/>
              <a:t>detected_outlier</a:t>
            </a:r>
            <a:r>
              <a:rPr lang="en-GB" dirty="0"/>
              <a:t> &lt;- </a:t>
            </a:r>
            <a:r>
              <a:rPr lang="en-GB" dirty="0" err="1"/>
              <a:t>boxplot.stats</a:t>
            </a:r>
            <a:r>
              <a:rPr lang="en-GB" dirty="0"/>
              <a:t>(</a:t>
            </a:r>
            <a:r>
              <a:rPr lang="en-GB" dirty="0" err="1"/>
              <a:t>dat</a:t>
            </a:r>
            <a:r>
              <a:rPr lang="en-GB" dirty="0"/>
              <a:t>)$out</a:t>
            </a:r>
          </a:p>
          <a:p>
            <a:endParaRPr lang="en-GB" dirty="0"/>
          </a:p>
          <a:p>
            <a:r>
              <a:rPr lang="en-GB" dirty="0"/>
              <a:t># view </a:t>
            </a:r>
          </a:p>
          <a:p>
            <a:r>
              <a:rPr lang="en-GB" dirty="0"/>
              <a:t> head(</a:t>
            </a:r>
            <a:r>
              <a:rPr lang="en-GB" dirty="0" err="1"/>
              <a:t>dat</a:t>
            </a:r>
            <a:r>
              <a:rPr lang="en-GB" dirty="0"/>
              <a:t>)</a:t>
            </a:r>
          </a:p>
          <a:p>
            <a:endParaRPr lang="en-GB" dirty="0"/>
          </a:p>
          <a:p>
            <a:r>
              <a:rPr lang="en-GB" dirty="0"/>
              <a:t># show outlier </a:t>
            </a:r>
          </a:p>
          <a:p>
            <a:r>
              <a:rPr lang="en-GB" dirty="0" err="1"/>
              <a:t>detected_outlier</a:t>
            </a:r>
            <a:endParaRPr lang="en-GB" dirty="0"/>
          </a:p>
          <a:p>
            <a:endParaRPr lang="en-GB" dirty="0"/>
          </a:p>
          <a:p>
            <a:r>
              <a:rPr lang="en-GB" dirty="0"/>
              <a:t># use which() to locate row that corresponds with the outlier</a:t>
            </a:r>
          </a:p>
        </p:txBody>
      </p:sp>
      <p:sp>
        <p:nvSpPr>
          <p:cNvPr id="7" name="TextBox 6">
            <a:extLst>
              <a:ext uri="{FF2B5EF4-FFF2-40B4-BE49-F238E27FC236}">
                <a16:creationId xmlns:a16="http://schemas.microsoft.com/office/drawing/2014/main" id="{E6FB4FEB-8389-EC66-D622-332148396D5F}"/>
              </a:ext>
            </a:extLst>
          </p:cNvPr>
          <p:cNvSpPr txBox="1"/>
          <p:nvPr/>
        </p:nvSpPr>
        <p:spPr>
          <a:xfrm>
            <a:off x="6768414" y="1553152"/>
            <a:ext cx="6098058" cy="3970318"/>
          </a:xfrm>
          <a:prstGeom prst="rect">
            <a:avLst/>
          </a:prstGeom>
          <a:noFill/>
        </p:spPr>
        <p:txBody>
          <a:bodyPr wrap="square">
            <a:spAutoFit/>
          </a:bodyPr>
          <a:lstStyle/>
          <a:p>
            <a:endParaRPr lang="en-GB" dirty="0"/>
          </a:p>
          <a:p>
            <a:r>
              <a:rPr lang="en-GB" dirty="0"/>
              <a:t># locate the row</a:t>
            </a:r>
          </a:p>
          <a:p>
            <a:r>
              <a:rPr lang="en-GB" dirty="0" err="1"/>
              <a:t>which_case</a:t>
            </a:r>
            <a:r>
              <a:rPr lang="en-GB" dirty="0"/>
              <a:t> &lt;- which(</a:t>
            </a:r>
            <a:r>
              <a:rPr lang="en-GB" dirty="0" err="1"/>
              <a:t>dat</a:t>
            </a:r>
            <a:r>
              <a:rPr lang="en-GB" dirty="0"/>
              <a:t> %in% c(</a:t>
            </a:r>
            <a:r>
              <a:rPr lang="en-GB" dirty="0" err="1"/>
              <a:t>detected_outlier</a:t>
            </a:r>
            <a:r>
              <a:rPr lang="en-GB" dirty="0"/>
              <a:t>))</a:t>
            </a:r>
          </a:p>
          <a:p>
            <a:endParaRPr lang="en-GB" dirty="0"/>
          </a:p>
          <a:p>
            <a:r>
              <a:rPr lang="en-GB" dirty="0"/>
              <a:t># show the row</a:t>
            </a:r>
          </a:p>
          <a:p>
            <a:r>
              <a:rPr lang="en-GB" dirty="0" err="1"/>
              <a:t>which_case</a:t>
            </a:r>
            <a:endParaRPr lang="en-GB" dirty="0"/>
          </a:p>
          <a:p>
            <a:endParaRPr lang="en-GB" dirty="0"/>
          </a:p>
          <a:p>
            <a:r>
              <a:rPr lang="en-GB" dirty="0"/>
              <a:t># create boxplot</a:t>
            </a:r>
          </a:p>
          <a:p>
            <a:r>
              <a:rPr lang="en-GB" dirty="0"/>
              <a:t>boxplot(</a:t>
            </a:r>
            <a:r>
              <a:rPr lang="en-GB" dirty="0" err="1"/>
              <a:t>dat</a:t>
            </a:r>
            <a:r>
              <a:rPr lang="en-GB" dirty="0"/>
              <a:t>,</a:t>
            </a:r>
          </a:p>
          <a:p>
            <a:r>
              <a:rPr lang="en-GB" dirty="0"/>
              <a:t>  </a:t>
            </a:r>
            <a:r>
              <a:rPr lang="en-GB" dirty="0" err="1"/>
              <a:t>ylab</a:t>
            </a:r>
            <a:r>
              <a:rPr lang="en-GB" dirty="0"/>
              <a:t> = "Value",</a:t>
            </a:r>
          </a:p>
          <a:p>
            <a:r>
              <a:rPr lang="en-GB" dirty="0"/>
              <a:t>  main = "Boxplot"</a:t>
            </a:r>
          </a:p>
          <a:p>
            <a:r>
              <a:rPr lang="en-GB" dirty="0"/>
              <a:t>)</a:t>
            </a:r>
          </a:p>
          <a:p>
            <a:r>
              <a:rPr lang="en-GB" dirty="0" err="1"/>
              <a:t>mtext</a:t>
            </a:r>
            <a:r>
              <a:rPr lang="en-GB" dirty="0"/>
              <a:t>(paste("Outlier: ", paste(</a:t>
            </a:r>
            <a:r>
              <a:rPr lang="en-GB" dirty="0" err="1"/>
              <a:t>detected_outlier</a:t>
            </a:r>
            <a:r>
              <a:rPr lang="en-GB" dirty="0"/>
              <a:t>, collapse = ", ")))</a:t>
            </a:r>
          </a:p>
        </p:txBody>
      </p:sp>
      <p:cxnSp>
        <p:nvCxnSpPr>
          <p:cNvPr id="9" name="Curved Connector 8">
            <a:extLst>
              <a:ext uri="{FF2B5EF4-FFF2-40B4-BE49-F238E27FC236}">
                <a16:creationId xmlns:a16="http://schemas.microsoft.com/office/drawing/2014/main" id="{38697C3D-5273-2733-C859-568AFDA06598}"/>
              </a:ext>
            </a:extLst>
          </p:cNvPr>
          <p:cNvCxnSpPr/>
          <p:nvPr/>
        </p:nvCxnSpPr>
        <p:spPr>
          <a:xfrm rot="5400000" flipH="1" flipV="1">
            <a:off x="4491681" y="3527855"/>
            <a:ext cx="3546389" cy="691979"/>
          </a:xfrm>
          <a:prstGeom prst="curvedConnector3">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82385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0EFBA8B4-ED3C-1949-C3BE-EEF7BC8353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250" y="1174977"/>
            <a:ext cx="6896100" cy="49257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07299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99129-19D6-79D8-5447-B2F87ECF292B}"/>
              </a:ext>
            </a:extLst>
          </p:cNvPr>
          <p:cNvSpPr>
            <a:spLocks noGrp="1"/>
          </p:cNvSpPr>
          <p:nvPr>
            <p:ph type="title"/>
          </p:nvPr>
        </p:nvSpPr>
        <p:spPr/>
        <p:txBody>
          <a:bodyPr/>
          <a:lstStyle/>
          <a:p>
            <a:r>
              <a:rPr lang="en-GB" i="0" u="none" strike="noStrike" dirty="0" err="1">
                <a:solidFill>
                  <a:srgbClr val="FF0000"/>
                </a:solidFill>
                <a:effectLst/>
                <a:latin typeface="Source Sans Pro" panose="020B0503030403020204" pitchFamily="34" charset="0"/>
              </a:rPr>
              <a:t>geom_boxplot</a:t>
            </a:r>
            <a:r>
              <a:rPr lang="en-GB" i="0" u="none" strike="noStrike" dirty="0">
                <a:solidFill>
                  <a:srgbClr val="FF0000"/>
                </a:solidFill>
                <a:effectLst/>
                <a:latin typeface="Source Sans Pro" panose="020B0503030403020204" pitchFamily="34" charset="0"/>
              </a:rPr>
              <a:t>()</a:t>
            </a:r>
            <a:endParaRPr lang="en-GB" dirty="0">
              <a:solidFill>
                <a:srgbClr val="FF0000"/>
              </a:solidFill>
            </a:endParaRPr>
          </a:p>
        </p:txBody>
      </p:sp>
      <p:sp>
        <p:nvSpPr>
          <p:cNvPr id="4" name="TextBox 3">
            <a:extLst>
              <a:ext uri="{FF2B5EF4-FFF2-40B4-BE49-F238E27FC236}">
                <a16:creationId xmlns:a16="http://schemas.microsoft.com/office/drawing/2014/main" id="{20B74BE8-04FA-7A64-D92C-774CF2A89FD1}"/>
              </a:ext>
            </a:extLst>
          </p:cNvPr>
          <p:cNvSpPr txBox="1"/>
          <p:nvPr/>
        </p:nvSpPr>
        <p:spPr>
          <a:xfrm>
            <a:off x="1150143" y="2483614"/>
            <a:ext cx="6100762" cy="2862322"/>
          </a:xfrm>
          <a:prstGeom prst="rect">
            <a:avLst/>
          </a:prstGeom>
          <a:noFill/>
        </p:spPr>
        <p:txBody>
          <a:bodyPr wrap="square">
            <a:spAutoFit/>
          </a:bodyPr>
          <a:lstStyle/>
          <a:p>
            <a:r>
              <a:rPr lang="en-GB" dirty="0"/>
              <a:t>library(</a:t>
            </a:r>
            <a:r>
              <a:rPr lang="en-GB" dirty="0" err="1"/>
              <a:t>tidyverse</a:t>
            </a:r>
            <a:r>
              <a:rPr lang="en-GB" dirty="0"/>
              <a:t>)</a:t>
            </a:r>
          </a:p>
          <a:p>
            <a:r>
              <a:rPr lang="en-GB" dirty="0"/>
              <a:t>library(haven)</a:t>
            </a:r>
          </a:p>
          <a:p>
            <a:endParaRPr lang="en-GB" dirty="0"/>
          </a:p>
          <a:p>
            <a:r>
              <a:rPr lang="en-GB" dirty="0"/>
              <a:t> </a:t>
            </a:r>
            <a:r>
              <a:rPr lang="en-GB" dirty="0" err="1"/>
              <a:t>dat</a:t>
            </a:r>
            <a:r>
              <a:rPr lang="en-GB" dirty="0"/>
              <a:t> &lt;- </a:t>
            </a:r>
            <a:r>
              <a:rPr lang="en-GB" dirty="0" err="1"/>
              <a:t>as_tibble</a:t>
            </a:r>
            <a:r>
              <a:rPr lang="en-GB" dirty="0"/>
              <a:t>(c(8, 9, 6, 7, 5, 4, 1, 2, 16, 3))</a:t>
            </a:r>
          </a:p>
          <a:p>
            <a:r>
              <a:rPr lang="en-GB" dirty="0"/>
              <a:t> </a:t>
            </a:r>
          </a:p>
          <a:p>
            <a:r>
              <a:rPr lang="en-GB" dirty="0"/>
              <a:t>p &lt;- </a:t>
            </a:r>
            <a:r>
              <a:rPr lang="en-GB" dirty="0" err="1"/>
              <a:t>ggplot</a:t>
            </a:r>
            <a:r>
              <a:rPr lang="en-GB" dirty="0"/>
              <a:t>(</a:t>
            </a:r>
            <a:r>
              <a:rPr lang="en-GB" dirty="0" err="1"/>
              <a:t>dat</a:t>
            </a:r>
            <a:r>
              <a:rPr lang="en-GB" dirty="0"/>
              <a:t>, </a:t>
            </a:r>
            <a:r>
              <a:rPr lang="en-GB" dirty="0" err="1"/>
              <a:t>aes</a:t>
            </a:r>
            <a:r>
              <a:rPr lang="en-GB" dirty="0"/>
              <a:t>(y=value)) +</a:t>
            </a:r>
          </a:p>
          <a:p>
            <a:r>
              <a:rPr lang="en-GB" dirty="0"/>
              <a:t>      </a:t>
            </a:r>
            <a:r>
              <a:rPr lang="en-GB" dirty="0" err="1"/>
              <a:t>geom_boxplot</a:t>
            </a:r>
            <a:r>
              <a:rPr lang="en-GB" dirty="0"/>
              <a:t>(</a:t>
            </a:r>
            <a:r>
              <a:rPr lang="en-GB" dirty="0" err="1"/>
              <a:t>outlier.shape</a:t>
            </a:r>
            <a:r>
              <a:rPr lang="en-GB" dirty="0"/>
              <a:t> = 1)+</a:t>
            </a:r>
          </a:p>
          <a:p>
            <a:r>
              <a:rPr lang="en-GB" dirty="0"/>
              <a:t>      labs(y=" Value")</a:t>
            </a:r>
          </a:p>
          <a:p>
            <a:endParaRPr lang="en-GB" dirty="0"/>
          </a:p>
          <a:p>
            <a:r>
              <a:rPr lang="en-GB" dirty="0"/>
              <a:t>p</a:t>
            </a:r>
          </a:p>
        </p:txBody>
      </p:sp>
      <p:pic>
        <p:nvPicPr>
          <p:cNvPr id="3074" name="Picture 2">
            <a:extLst>
              <a:ext uri="{FF2B5EF4-FFF2-40B4-BE49-F238E27FC236}">
                <a16:creationId xmlns:a16="http://schemas.microsoft.com/office/drawing/2014/main" id="{43ED64F7-E1ED-B9D7-BE60-BBC4DFE5FF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1257" y="1714500"/>
            <a:ext cx="4800600" cy="3429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29AA0CF-302E-E4F1-765C-995EBBD75581}"/>
              </a:ext>
            </a:extLst>
          </p:cNvPr>
          <p:cNvSpPr txBox="1"/>
          <p:nvPr/>
        </p:nvSpPr>
        <p:spPr>
          <a:xfrm>
            <a:off x="950119" y="5677197"/>
            <a:ext cx="6100762" cy="923330"/>
          </a:xfrm>
          <a:prstGeom prst="rect">
            <a:avLst/>
          </a:prstGeom>
          <a:noFill/>
        </p:spPr>
        <p:txBody>
          <a:bodyPr wrap="square">
            <a:spAutoFit/>
          </a:bodyPr>
          <a:lstStyle/>
          <a:p>
            <a:pPr algn="l">
              <a:buFont typeface="Arial" panose="020B0604020202020204" pitchFamily="34" charset="0"/>
              <a:buChar char="•"/>
            </a:pPr>
            <a:r>
              <a:rPr lang="en-GB" b="0" i="0" u="none" strike="noStrike" dirty="0">
                <a:solidFill>
                  <a:srgbClr val="000000"/>
                </a:solidFill>
                <a:effectLst/>
                <a:latin typeface="Source Sans Pro" panose="020B0503030403020204" pitchFamily="34" charset="0"/>
              </a:rPr>
              <a:t>Setting </a:t>
            </a:r>
            <a:r>
              <a:rPr lang="en-GB" b="0" i="0" u="none" strike="noStrike" dirty="0" err="1">
                <a:solidFill>
                  <a:srgbClr val="000000"/>
                </a:solidFill>
                <a:effectLst/>
                <a:latin typeface="Source Sans Pro" panose="020B0503030403020204" pitchFamily="34" charset="0"/>
              </a:rPr>
              <a:t>aes</a:t>
            </a:r>
            <a:r>
              <a:rPr lang="en-GB" b="0" i="0" u="none" strike="noStrike" dirty="0">
                <a:solidFill>
                  <a:srgbClr val="000000"/>
                </a:solidFill>
                <a:effectLst/>
                <a:latin typeface="Source Sans Pro" panose="020B0503030403020204" pitchFamily="34" charset="0"/>
              </a:rPr>
              <a:t>(x=value) will return a horizontal boxplot.</a:t>
            </a:r>
          </a:p>
          <a:p>
            <a:pPr algn="l">
              <a:buFont typeface="Arial" panose="020B0604020202020204" pitchFamily="34" charset="0"/>
              <a:buChar char="•"/>
            </a:pPr>
            <a:r>
              <a:rPr lang="en-GB" b="0" i="0" u="none" strike="noStrike" dirty="0">
                <a:solidFill>
                  <a:srgbClr val="000000"/>
                </a:solidFill>
                <a:effectLst/>
                <a:latin typeface="Source Sans Pro" panose="020B0503030403020204" pitchFamily="34" charset="0"/>
              </a:rPr>
              <a:t>The expression </a:t>
            </a:r>
            <a:r>
              <a:rPr lang="en-GB" b="0" i="0" u="none" strike="noStrike" dirty="0" err="1">
                <a:solidFill>
                  <a:srgbClr val="000000"/>
                </a:solidFill>
                <a:effectLst/>
                <a:latin typeface="Source Sans Pro" panose="020B0503030403020204" pitchFamily="34" charset="0"/>
              </a:rPr>
              <a:t>outlier.shape</a:t>
            </a:r>
            <a:r>
              <a:rPr lang="en-GB" b="0" i="0" u="none" strike="noStrike" dirty="0">
                <a:solidFill>
                  <a:srgbClr val="000000"/>
                </a:solidFill>
                <a:effectLst/>
                <a:latin typeface="Source Sans Pro" panose="020B0503030403020204" pitchFamily="34" charset="0"/>
              </a:rPr>
              <a:t> = "1" marked an outlier with a blank-circle shaped.</a:t>
            </a:r>
          </a:p>
        </p:txBody>
      </p:sp>
    </p:spTree>
    <p:extLst>
      <p:ext uri="{BB962C8B-B14F-4D97-AF65-F5344CB8AC3E}">
        <p14:creationId xmlns:p14="http://schemas.microsoft.com/office/powerpoint/2010/main" val="42161187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B6942-FC48-ED8E-F529-2078EB0D3B3E}"/>
              </a:ext>
            </a:extLst>
          </p:cNvPr>
          <p:cNvSpPr>
            <a:spLocks noGrp="1"/>
          </p:cNvSpPr>
          <p:nvPr>
            <p:ph type="title"/>
          </p:nvPr>
        </p:nvSpPr>
        <p:spPr/>
        <p:txBody>
          <a:bodyPr/>
          <a:lstStyle/>
          <a:p>
            <a:r>
              <a:rPr lang="en-GB" i="0" u="none" strike="noStrike" dirty="0" err="1">
                <a:solidFill>
                  <a:srgbClr val="FF0000"/>
                </a:solidFill>
                <a:effectLst/>
                <a:latin typeface="Source Sans Pro" panose="020B0503030403020204" pitchFamily="34" charset="0"/>
              </a:rPr>
              <a:t>ggboxplot</a:t>
            </a:r>
            <a:r>
              <a:rPr lang="en-GB" i="0" u="none" strike="noStrike" dirty="0">
                <a:solidFill>
                  <a:srgbClr val="FF0000"/>
                </a:solidFill>
                <a:effectLst/>
                <a:latin typeface="Source Sans Pro" panose="020B0503030403020204" pitchFamily="34" charset="0"/>
              </a:rPr>
              <a:t>()</a:t>
            </a:r>
            <a:endParaRPr lang="en-GB" dirty="0">
              <a:solidFill>
                <a:srgbClr val="FF0000"/>
              </a:solidFill>
            </a:endParaRPr>
          </a:p>
        </p:txBody>
      </p:sp>
      <p:sp>
        <p:nvSpPr>
          <p:cNvPr id="4" name="TextBox 3">
            <a:extLst>
              <a:ext uri="{FF2B5EF4-FFF2-40B4-BE49-F238E27FC236}">
                <a16:creationId xmlns:a16="http://schemas.microsoft.com/office/drawing/2014/main" id="{A46E415F-B5C4-BA31-F4EE-B04BE59028BC}"/>
              </a:ext>
            </a:extLst>
          </p:cNvPr>
          <p:cNvSpPr txBox="1"/>
          <p:nvPr/>
        </p:nvSpPr>
        <p:spPr>
          <a:xfrm>
            <a:off x="838200" y="2228671"/>
            <a:ext cx="6100762" cy="1200329"/>
          </a:xfrm>
          <a:prstGeom prst="rect">
            <a:avLst/>
          </a:prstGeom>
          <a:noFill/>
        </p:spPr>
        <p:txBody>
          <a:bodyPr wrap="square">
            <a:spAutoFit/>
          </a:bodyPr>
          <a:lstStyle/>
          <a:p>
            <a:r>
              <a:rPr lang="en-GB" dirty="0"/>
              <a:t>library(</a:t>
            </a:r>
            <a:r>
              <a:rPr lang="en-GB" dirty="0" err="1"/>
              <a:t>ggpubr</a:t>
            </a:r>
            <a:r>
              <a:rPr lang="en-GB" dirty="0"/>
              <a:t>)</a:t>
            </a:r>
          </a:p>
          <a:p>
            <a:r>
              <a:rPr lang="en-GB" dirty="0" err="1"/>
              <a:t>ggboxplot</a:t>
            </a:r>
            <a:r>
              <a:rPr lang="en-GB" dirty="0"/>
              <a:t>(</a:t>
            </a:r>
            <a:r>
              <a:rPr lang="en-GB" dirty="0" err="1"/>
              <a:t>dat</a:t>
            </a:r>
            <a:r>
              <a:rPr lang="en-GB" dirty="0"/>
              <a:t>, y="value", orientation = "vertical", </a:t>
            </a:r>
            <a:r>
              <a:rPr lang="en-GB" dirty="0" err="1"/>
              <a:t>outlier.shape</a:t>
            </a:r>
            <a:r>
              <a:rPr lang="en-GB" dirty="0"/>
              <a:t> = 1)+</a:t>
            </a:r>
          </a:p>
          <a:p>
            <a:r>
              <a:rPr lang="en-GB" dirty="0"/>
              <a:t>  </a:t>
            </a:r>
            <a:r>
              <a:rPr lang="en-GB" dirty="0" err="1"/>
              <a:t>theme_grey</a:t>
            </a:r>
            <a:r>
              <a:rPr lang="en-GB" dirty="0"/>
              <a:t>()</a:t>
            </a:r>
          </a:p>
        </p:txBody>
      </p:sp>
      <p:pic>
        <p:nvPicPr>
          <p:cNvPr id="4098" name="Picture 2">
            <a:extLst>
              <a:ext uri="{FF2B5EF4-FFF2-40B4-BE49-F238E27FC236}">
                <a16:creationId xmlns:a16="http://schemas.microsoft.com/office/drawing/2014/main" id="{7E442803-3742-51FF-2C09-AABF49E30E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77103" y="3183118"/>
            <a:ext cx="4633660" cy="3309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7893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D5594-603B-1441-8CBB-442F7C52B68E}"/>
              </a:ext>
            </a:extLst>
          </p:cNvPr>
          <p:cNvSpPr>
            <a:spLocks noGrp="1"/>
          </p:cNvSpPr>
          <p:nvPr>
            <p:ph type="title"/>
          </p:nvPr>
        </p:nvSpPr>
        <p:spPr/>
        <p:txBody>
          <a:bodyPr/>
          <a:lstStyle/>
          <a:p>
            <a:r>
              <a:rPr lang="en-GB" dirty="0"/>
              <a:t>Mean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9D1FEF7-2F16-F14A-8614-7CAFB5C2B842}"/>
                  </a:ext>
                </a:extLst>
              </p:cNvPr>
              <p:cNvSpPr>
                <a:spLocks noGrp="1"/>
              </p:cNvSpPr>
              <p:nvPr>
                <p:ph idx="1"/>
              </p:nvPr>
            </p:nvSpPr>
            <p:spPr/>
            <p:txBody>
              <a:bodyPr/>
              <a:lstStyle/>
              <a:p>
                <a:r>
                  <a:rPr lang="en-GB" b="0" i="0" u="none" strike="noStrike" dirty="0">
                    <a:solidFill>
                      <a:srgbClr val="000000"/>
                    </a:solidFill>
                    <a:effectLst/>
                    <a:latin typeface="Source Sans Pro" panose="020B0503030403020204" pitchFamily="34" charset="0"/>
                  </a:rPr>
                  <a:t>Mean is what you call as ‘average’ in your daily conversations. The mean of a set of values is the sum of the values divided by total number of values.</a:t>
                </a:r>
              </a:p>
              <a:p>
                <a:endParaRPr lang="en-GB" dirty="0">
                  <a:solidFill>
                    <a:srgbClr val="000000"/>
                  </a:solidFill>
                  <a:latin typeface="Source Sans Pro" panose="020B0503030403020204" pitchFamily="34" charset="0"/>
                </a:endParaRPr>
              </a:p>
              <a:p>
                <a:endParaRPr lang="en-GB" b="0" i="0" u="none" strike="noStrike" dirty="0">
                  <a:solidFill>
                    <a:srgbClr val="000000"/>
                  </a:solidFill>
                  <a:effectLst/>
                  <a:latin typeface="Source Sans Pro" panose="020B0503030403020204" pitchFamily="34" charset="0"/>
                </a:endParaRPr>
              </a:p>
              <a:p>
                <a:pPr algn="l"/>
                <a:r>
                  <a:rPr lang="en-GB" b="0" i="0" u="none" strike="noStrike" dirty="0">
                    <a:solidFill>
                      <a:srgbClr val="000000"/>
                    </a:solidFill>
                    <a:effectLst/>
                    <a:latin typeface="Source Sans Pro" panose="020B0503030403020204" pitchFamily="34" charset="0"/>
                  </a:rPr>
                  <a:t>Two symbols associated with mean:</a:t>
                </a:r>
              </a:p>
              <a:p>
                <a:pPr lvl="1"/>
                <a:r>
                  <a:rPr lang="el-GR" b="0" i="0" u="none" strike="noStrike" dirty="0">
                    <a:solidFill>
                      <a:srgbClr val="000000"/>
                    </a:solidFill>
                    <a:effectLst/>
                    <a:latin typeface="Source Sans Pro" panose="020B0503030403020204" pitchFamily="34" charset="0"/>
                  </a:rPr>
                  <a:t>μ </a:t>
                </a:r>
                <a:r>
                  <a:rPr lang="en-GB" b="0" i="0" u="none" strike="noStrike" dirty="0">
                    <a:solidFill>
                      <a:srgbClr val="000000"/>
                    </a:solidFill>
                    <a:effectLst/>
                    <a:latin typeface="Source Sans Pro" panose="020B0503030403020204" pitchFamily="34" charset="0"/>
                  </a:rPr>
                  <a:t> denotes a population mean, and</a:t>
                </a:r>
              </a:p>
              <a:p>
                <a:pPr lvl="1"/>
                <a14:m>
                  <m:oMath xmlns:m="http://schemas.openxmlformats.org/officeDocument/2006/math">
                    <m:acc>
                      <m:accPr>
                        <m:chr m:val="̅"/>
                        <m:ctrlPr>
                          <a:rPr lang="en-GB" b="0" i="1" u="none" strike="noStrike" smtClean="0">
                            <a:solidFill>
                              <a:srgbClr val="000000"/>
                            </a:solidFill>
                            <a:effectLst/>
                            <a:latin typeface="Cambria Math" panose="02040503050406030204" pitchFamily="18" charset="0"/>
                          </a:rPr>
                        </m:ctrlPr>
                      </m:accPr>
                      <m:e>
                        <m:r>
                          <a:rPr lang="en-GB" b="0" i="1" u="none" strike="noStrike" smtClean="0">
                            <a:solidFill>
                              <a:srgbClr val="000000"/>
                            </a:solidFill>
                            <a:effectLst/>
                            <a:latin typeface="Cambria Math" panose="02040503050406030204" pitchFamily="18" charset="0"/>
                          </a:rPr>
                          <m:t>𝑋</m:t>
                        </m:r>
                        <m:r>
                          <a:rPr lang="en-GB" b="0" i="1" u="none" strike="noStrike" smtClean="0">
                            <a:solidFill>
                              <a:srgbClr val="000000"/>
                            </a:solidFill>
                            <a:effectLst/>
                            <a:latin typeface="Cambria Math" panose="02040503050406030204" pitchFamily="18" charset="0"/>
                          </a:rPr>
                          <m:t> </m:t>
                        </m:r>
                      </m:e>
                    </m:acc>
                  </m:oMath>
                </a14:m>
                <a:r>
                  <a:rPr lang="en-GB" b="0" i="0" u="none" strike="noStrike" dirty="0">
                    <a:solidFill>
                      <a:srgbClr val="000000"/>
                    </a:solidFill>
                    <a:effectLst/>
                    <a:latin typeface="Source Sans Pro" panose="020B0503030403020204" pitchFamily="34" charset="0"/>
                  </a:rPr>
                  <a:t>denotes a sample mean, whose values are varied from sample to sample, thus, called as a statistic.</a:t>
                </a:r>
              </a:p>
              <a:p>
                <a:endParaRPr lang="en-GB" dirty="0"/>
              </a:p>
            </p:txBody>
          </p:sp>
        </mc:Choice>
        <mc:Fallback xmlns="">
          <p:sp>
            <p:nvSpPr>
              <p:cNvPr id="3" name="Content Placeholder 2">
                <a:extLst>
                  <a:ext uri="{FF2B5EF4-FFF2-40B4-BE49-F238E27FC236}">
                    <a16:creationId xmlns:a16="http://schemas.microsoft.com/office/drawing/2014/main" id="{39D1FEF7-2F16-F14A-8614-7CAFB5C2B842}"/>
                  </a:ext>
                </a:extLst>
              </p:cNvPr>
              <p:cNvSpPr>
                <a:spLocks noGrp="1" noRot="1" noChangeAspect="1" noMove="1" noResize="1" noEditPoints="1" noAdjustHandles="1" noChangeArrowheads="1" noChangeShapeType="1" noTextEdit="1"/>
              </p:cNvSpPr>
              <p:nvPr>
                <p:ph idx="1"/>
              </p:nvPr>
            </p:nvSpPr>
            <p:spPr>
              <a:blipFill>
                <a:blip r:embed="rId2"/>
                <a:stretch>
                  <a:fillRect l="-1086" t="-2326" r="-362"/>
                </a:stretch>
              </a:blipFill>
            </p:spPr>
            <p:txBody>
              <a:bodyPr/>
              <a:lstStyle/>
              <a:p>
                <a:r>
                  <a:rPr lang="en-GB">
                    <a:noFill/>
                  </a:rPr>
                  <a:t> </a:t>
                </a:r>
              </a:p>
            </p:txBody>
          </p:sp>
        </mc:Fallback>
      </mc:AlternateContent>
      <p:pic>
        <p:nvPicPr>
          <p:cNvPr id="4" name="Picture 3">
            <a:extLst>
              <a:ext uri="{FF2B5EF4-FFF2-40B4-BE49-F238E27FC236}">
                <a16:creationId xmlns:a16="http://schemas.microsoft.com/office/drawing/2014/main" id="{3B14B2DC-633F-13B9-6A8F-C12B257D5FD9}"/>
              </a:ext>
            </a:extLst>
          </p:cNvPr>
          <p:cNvPicPr>
            <a:picLocks noChangeAspect="1"/>
          </p:cNvPicPr>
          <p:nvPr/>
        </p:nvPicPr>
        <p:blipFill>
          <a:blip r:embed="rId3"/>
          <a:stretch>
            <a:fillRect/>
          </a:stretch>
        </p:blipFill>
        <p:spPr>
          <a:xfrm>
            <a:off x="4568743" y="3003550"/>
            <a:ext cx="2682957" cy="987682"/>
          </a:xfrm>
          <a:prstGeom prst="rect">
            <a:avLst/>
          </a:prstGeom>
        </p:spPr>
      </p:pic>
    </p:spTree>
    <p:extLst>
      <p:ext uri="{BB962C8B-B14F-4D97-AF65-F5344CB8AC3E}">
        <p14:creationId xmlns:p14="http://schemas.microsoft.com/office/powerpoint/2010/main" val="3653135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9698C13-ED3B-A09B-DC26-94DF148255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4092" y="1902474"/>
            <a:ext cx="6643816" cy="26185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CB9F92-6DB8-D1DF-EB7C-19478C4494E0}"/>
              </a:ext>
            </a:extLst>
          </p:cNvPr>
          <p:cNvSpPr txBox="1"/>
          <p:nvPr/>
        </p:nvSpPr>
        <p:spPr>
          <a:xfrm>
            <a:off x="2131540" y="5021133"/>
            <a:ext cx="8668265" cy="954107"/>
          </a:xfrm>
          <a:prstGeom prst="rect">
            <a:avLst/>
          </a:prstGeom>
          <a:noFill/>
        </p:spPr>
        <p:txBody>
          <a:bodyPr wrap="square">
            <a:spAutoFit/>
          </a:bodyPr>
          <a:lstStyle/>
          <a:p>
            <a:r>
              <a:rPr lang="en-GB" sz="2800" b="0" i="0" u="none" strike="noStrike" dirty="0">
                <a:solidFill>
                  <a:srgbClr val="404040"/>
                </a:solidFill>
                <a:effectLst/>
                <a:latin typeface="Source Sans Pro" panose="020B0503030403020204" pitchFamily="34" charset="0"/>
              </a:rPr>
              <a:t> Mean as a balance point. Sum of the distances of each point to the mean is zero</a:t>
            </a:r>
            <a:endParaRPr lang="en-GB" sz="2800" dirty="0"/>
          </a:p>
        </p:txBody>
      </p:sp>
    </p:spTree>
    <p:extLst>
      <p:ext uri="{BB962C8B-B14F-4D97-AF65-F5344CB8AC3E}">
        <p14:creationId xmlns:p14="http://schemas.microsoft.com/office/powerpoint/2010/main" val="3986909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EAF9B-1BFA-DC99-92F9-728D5A981CF4}"/>
              </a:ext>
            </a:extLst>
          </p:cNvPr>
          <p:cNvSpPr>
            <a:spLocks noGrp="1"/>
          </p:cNvSpPr>
          <p:nvPr>
            <p:ph type="title"/>
          </p:nvPr>
        </p:nvSpPr>
        <p:spPr/>
        <p:txBody>
          <a:bodyPr/>
          <a:lstStyle/>
          <a:p>
            <a:r>
              <a:rPr lang="en-GB" dirty="0">
                <a:solidFill>
                  <a:srgbClr val="FF0000"/>
                </a:solidFill>
              </a:rPr>
              <a:t>Quartiles</a:t>
            </a:r>
          </a:p>
        </p:txBody>
      </p:sp>
      <p:sp>
        <p:nvSpPr>
          <p:cNvPr id="3" name="Content Placeholder 2">
            <a:extLst>
              <a:ext uri="{FF2B5EF4-FFF2-40B4-BE49-F238E27FC236}">
                <a16:creationId xmlns:a16="http://schemas.microsoft.com/office/drawing/2014/main" id="{4414E286-343D-D4A6-479B-CD0713DC8B5F}"/>
              </a:ext>
            </a:extLst>
          </p:cNvPr>
          <p:cNvSpPr>
            <a:spLocks noGrp="1"/>
          </p:cNvSpPr>
          <p:nvPr>
            <p:ph idx="1"/>
          </p:nvPr>
        </p:nvSpPr>
        <p:spPr/>
        <p:txBody>
          <a:bodyPr/>
          <a:lstStyle/>
          <a:p>
            <a:r>
              <a:rPr lang="en-GB" b="0" i="0" u="none" strike="noStrike" dirty="0">
                <a:solidFill>
                  <a:srgbClr val="000000"/>
                </a:solidFill>
                <a:effectLst/>
                <a:latin typeface="Source Sans Pro" panose="020B0503030403020204" pitchFamily="34" charset="0"/>
              </a:rPr>
              <a:t>Quartiles are special cases of quantiles that divide set of values into four part of quarters where data is arranged in an increasing order. The lower quartile (Q1) or first quartile is the value under which 25% of data points are found. The upper quartile (Q3) or the third quartile is the value under which 75% of data points.</a:t>
            </a:r>
            <a:endParaRPr lang="en-GB" dirty="0"/>
          </a:p>
        </p:txBody>
      </p:sp>
    </p:spTree>
    <p:extLst>
      <p:ext uri="{BB962C8B-B14F-4D97-AF65-F5344CB8AC3E}">
        <p14:creationId xmlns:p14="http://schemas.microsoft.com/office/powerpoint/2010/main" val="404300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6" name="Text Box 4"/>
          <p:cNvSpPr txBox="1">
            <a:spLocks noChangeArrowheads="1"/>
          </p:cNvSpPr>
          <p:nvPr/>
        </p:nvSpPr>
        <p:spPr bwMode="auto">
          <a:xfrm>
            <a:off x="2821039" y="4290298"/>
            <a:ext cx="3048000" cy="369888"/>
          </a:xfrm>
          <a:prstGeom prst="rect">
            <a:avLst/>
          </a:prstGeom>
          <a:noFill/>
          <a:ln w="25400">
            <a:noFill/>
            <a:miter lim="800000"/>
            <a:headEnd/>
            <a:tailEnd type="none" w="lg" len="lg"/>
          </a:ln>
          <a:effectLst/>
        </p:spPr>
        <p:txBody>
          <a:bodyPr>
            <a:spAutoFit/>
          </a:bodyPr>
          <a:lstStyle/>
          <a:p>
            <a:pPr algn="ctr" eaLnBrk="0" hangingPunct="0">
              <a:spcBef>
                <a:spcPct val="50000"/>
              </a:spcBef>
            </a:pPr>
            <a:r>
              <a:rPr kumimoji="1" lang="en-GB" dirty="0">
                <a:latin typeface="Arial" charset="0"/>
              </a:rPr>
              <a:t>Q1 = 5.5</a:t>
            </a:r>
          </a:p>
        </p:txBody>
      </p:sp>
      <p:sp>
        <p:nvSpPr>
          <p:cNvPr id="28679" name="Text Box 7"/>
          <p:cNvSpPr txBox="1">
            <a:spLocks noChangeArrowheads="1"/>
          </p:cNvSpPr>
          <p:nvPr/>
        </p:nvSpPr>
        <p:spPr bwMode="auto">
          <a:xfrm>
            <a:off x="4780851" y="4218496"/>
            <a:ext cx="2330450" cy="369888"/>
          </a:xfrm>
          <a:prstGeom prst="rect">
            <a:avLst/>
          </a:prstGeom>
          <a:noFill/>
          <a:ln w="25400">
            <a:noFill/>
            <a:miter lim="800000"/>
            <a:headEnd/>
            <a:tailEnd type="none" w="lg" len="lg"/>
          </a:ln>
          <a:effectLst/>
        </p:spPr>
        <p:txBody>
          <a:bodyPr>
            <a:spAutoFit/>
          </a:bodyPr>
          <a:lstStyle/>
          <a:p>
            <a:pPr algn="ctr" eaLnBrk="0" hangingPunct="0">
              <a:spcBef>
                <a:spcPct val="50000"/>
              </a:spcBef>
            </a:pPr>
            <a:r>
              <a:rPr kumimoji="1" lang="en-GB" dirty="0">
                <a:latin typeface="Arial" charset="0"/>
              </a:rPr>
              <a:t>Median = 7.5</a:t>
            </a:r>
          </a:p>
        </p:txBody>
      </p:sp>
      <p:sp>
        <p:nvSpPr>
          <p:cNvPr id="28680" name="Line 8"/>
          <p:cNvSpPr>
            <a:spLocks noChangeShapeType="1"/>
          </p:cNvSpPr>
          <p:nvPr/>
        </p:nvSpPr>
        <p:spPr bwMode="auto">
          <a:xfrm flipV="1">
            <a:off x="5891825" y="3769251"/>
            <a:ext cx="0" cy="412750"/>
          </a:xfrm>
          <a:prstGeom prst="line">
            <a:avLst/>
          </a:prstGeom>
          <a:noFill/>
          <a:ln w="25400">
            <a:solidFill>
              <a:schemeClr val="tx1">
                <a:lumMod val="50000"/>
                <a:lumOff val="50000"/>
              </a:schemeClr>
            </a:solidFill>
            <a:round/>
            <a:headEnd/>
            <a:tailEnd type="stealth" w="lg" len="lg"/>
          </a:ln>
          <a:effectLst/>
        </p:spPr>
        <p:txBody>
          <a:bodyPr wrap="none" anchor="ctr">
            <a:spAutoFit/>
          </a:bodyPr>
          <a:lstStyle/>
          <a:p>
            <a:endParaRPr lang="en-GB"/>
          </a:p>
        </p:txBody>
      </p:sp>
      <p:sp>
        <p:nvSpPr>
          <p:cNvPr id="28682" name="Text Box 10"/>
          <p:cNvSpPr txBox="1">
            <a:spLocks noChangeArrowheads="1"/>
          </p:cNvSpPr>
          <p:nvPr/>
        </p:nvSpPr>
        <p:spPr bwMode="auto">
          <a:xfrm>
            <a:off x="6441812" y="4297483"/>
            <a:ext cx="2393950" cy="369888"/>
          </a:xfrm>
          <a:prstGeom prst="rect">
            <a:avLst/>
          </a:prstGeom>
          <a:noFill/>
          <a:ln w="25400">
            <a:noFill/>
            <a:miter lim="800000"/>
            <a:headEnd/>
            <a:tailEnd type="none" w="lg" len="lg"/>
          </a:ln>
          <a:effectLst/>
        </p:spPr>
        <p:txBody>
          <a:bodyPr>
            <a:spAutoFit/>
          </a:bodyPr>
          <a:lstStyle/>
          <a:p>
            <a:pPr algn="ctr" eaLnBrk="0" hangingPunct="0">
              <a:spcBef>
                <a:spcPct val="50000"/>
              </a:spcBef>
            </a:pPr>
            <a:r>
              <a:rPr kumimoji="1" lang="en-GB" dirty="0">
                <a:latin typeface="Arial" charset="0"/>
              </a:rPr>
              <a:t>Q3 = 9.5</a:t>
            </a:r>
          </a:p>
        </p:txBody>
      </p:sp>
      <p:sp>
        <p:nvSpPr>
          <p:cNvPr id="28685" name="Text Box 13"/>
          <p:cNvSpPr txBox="1">
            <a:spLocks noChangeArrowheads="1"/>
          </p:cNvSpPr>
          <p:nvPr/>
        </p:nvSpPr>
        <p:spPr bwMode="auto">
          <a:xfrm>
            <a:off x="2826293" y="1847253"/>
            <a:ext cx="2582863" cy="369332"/>
          </a:xfrm>
          <a:prstGeom prst="rect">
            <a:avLst/>
          </a:prstGeom>
          <a:noFill/>
          <a:ln w="25400">
            <a:noFill/>
            <a:miter lim="800000"/>
            <a:headEnd/>
            <a:tailEnd type="none" w="lg" len="lg"/>
          </a:ln>
          <a:effectLst/>
        </p:spPr>
        <p:txBody>
          <a:bodyPr>
            <a:spAutoFit/>
          </a:bodyPr>
          <a:lstStyle/>
          <a:p>
            <a:pPr eaLnBrk="0" hangingPunct="0">
              <a:spcBef>
                <a:spcPct val="50000"/>
              </a:spcBef>
            </a:pPr>
            <a:r>
              <a:rPr kumimoji="1" lang="en-GB" dirty="0">
                <a:latin typeface="Arial" charset="0"/>
              </a:rPr>
              <a:t>Example</a:t>
            </a:r>
          </a:p>
        </p:txBody>
      </p:sp>
      <p:sp>
        <p:nvSpPr>
          <p:cNvPr id="28686" name="Text Box 14"/>
          <p:cNvSpPr txBox="1">
            <a:spLocks noChangeArrowheads="1"/>
          </p:cNvSpPr>
          <p:nvPr/>
        </p:nvSpPr>
        <p:spPr bwMode="auto">
          <a:xfrm>
            <a:off x="2802807" y="2334617"/>
            <a:ext cx="6575425" cy="369332"/>
          </a:xfrm>
          <a:prstGeom prst="rect">
            <a:avLst/>
          </a:prstGeom>
          <a:noFill/>
          <a:ln w="25400">
            <a:noFill/>
            <a:miter lim="800000"/>
            <a:headEnd/>
            <a:tailEnd type="none" w="lg" len="lg"/>
          </a:ln>
          <a:effectLst/>
        </p:spPr>
        <p:txBody>
          <a:bodyPr>
            <a:spAutoFit/>
          </a:bodyPr>
          <a:lstStyle/>
          <a:p>
            <a:pPr eaLnBrk="0" hangingPunct="0">
              <a:spcBef>
                <a:spcPct val="50000"/>
              </a:spcBef>
            </a:pPr>
            <a:r>
              <a:rPr kumimoji="1" lang="en-GB" dirty="0">
                <a:latin typeface="Arial" charset="0"/>
              </a:rPr>
              <a:t>Number of TV hours watched</a:t>
            </a:r>
          </a:p>
        </p:txBody>
      </p:sp>
      <p:sp>
        <p:nvSpPr>
          <p:cNvPr id="5" name="Title 4">
            <a:extLst>
              <a:ext uri="{FF2B5EF4-FFF2-40B4-BE49-F238E27FC236}">
                <a16:creationId xmlns:a16="http://schemas.microsoft.com/office/drawing/2014/main" id="{53C62E41-2D62-414E-99B8-7878A5EDAAB8}"/>
              </a:ext>
            </a:extLst>
          </p:cNvPr>
          <p:cNvSpPr>
            <a:spLocks noGrp="1"/>
          </p:cNvSpPr>
          <p:nvPr>
            <p:ph type="title"/>
          </p:nvPr>
        </p:nvSpPr>
        <p:spPr/>
        <p:txBody>
          <a:bodyPr/>
          <a:lstStyle/>
          <a:p>
            <a:r>
              <a:rPr lang="en-US" dirty="0"/>
              <a:t>Quartiles</a:t>
            </a:r>
          </a:p>
        </p:txBody>
      </p:sp>
      <p:sp>
        <p:nvSpPr>
          <p:cNvPr id="18" name="Text Box 12">
            <a:extLst>
              <a:ext uri="{FF2B5EF4-FFF2-40B4-BE49-F238E27FC236}">
                <a16:creationId xmlns:a16="http://schemas.microsoft.com/office/drawing/2014/main" id="{FE23DA22-51E1-024F-9FE0-6ED42CA5F899}"/>
              </a:ext>
            </a:extLst>
          </p:cNvPr>
          <p:cNvSpPr txBox="1">
            <a:spLocks noChangeArrowheads="1"/>
          </p:cNvSpPr>
          <p:nvPr/>
        </p:nvSpPr>
        <p:spPr bwMode="auto">
          <a:xfrm>
            <a:off x="2260314" y="5670333"/>
            <a:ext cx="7660407" cy="861774"/>
          </a:xfrm>
          <a:prstGeom prst="rect">
            <a:avLst/>
          </a:prstGeom>
          <a:noFill/>
          <a:ln w="25400">
            <a:noFill/>
            <a:miter lim="800000"/>
            <a:headEnd/>
            <a:tailEnd type="none" w="lg" len="lg"/>
          </a:ln>
          <a:effectLst/>
        </p:spPr>
        <p:txBody>
          <a:bodyPr wrap="square">
            <a:spAutoFit/>
          </a:bodyPr>
          <a:lstStyle/>
          <a:p>
            <a:pPr algn="ctr" eaLnBrk="0" hangingPunct="0">
              <a:spcBef>
                <a:spcPct val="50000"/>
              </a:spcBef>
            </a:pPr>
            <a:r>
              <a:rPr kumimoji="1" lang="en-GB" sz="2000" dirty="0">
                <a:latin typeface="Arial" charset="0"/>
              </a:rPr>
              <a:t>IQR stands for the inter-quartile range = Q3 – Q1.</a:t>
            </a:r>
          </a:p>
          <a:p>
            <a:pPr algn="ctr" eaLnBrk="0" hangingPunct="0">
              <a:spcBef>
                <a:spcPct val="50000"/>
              </a:spcBef>
            </a:pPr>
            <a:r>
              <a:rPr kumimoji="1" lang="en-GB" sz="2000" dirty="0">
                <a:latin typeface="Arial" charset="0"/>
              </a:rPr>
              <a:t>IQR of the above data is 9.5 – 5.5 = 4</a:t>
            </a:r>
          </a:p>
        </p:txBody>
      </p:sp>
      <p:graphicFrame>
        <p:nvGraphicFramePr>
          <p:cNvPr id="8" name="Table 8">
            <a:extLst>
              <a:ext uri="{FF2B5EF4-FFF2-40B4-BE49-F238E27FC236}">
                <a16:creationId xmlns:a16="http://schemas.microsoft.com/office/drawing/2014/main" id="{52575C9F-D395-DC4A-B68D-D2C7EA9B03F5}"/>
              </a:ext>
            </a:extLst>
          </p:cNvPr>
          <p:cNvGraphicFramePr>
            <a:graphicFrameLocks noGrp="1"/>
          </p:cNvGraphicFramePr>
          <p:nvPr/>
        </p:nvGraphicFramePr>
        <p:xfrm>
          <a:off x="3042517" y="3129171"/>
          <a:ext cx="6096000" cy="640080"/>
        </p:xfrm>
        <a:graphic>
          <a:graphicData uri="http://schemas.openxmlformats.org/drawingml/2006/table">
            <a:tbl>
              <a:tblPr firstRow="1" bandRow="1">
                <a:tableStyleId>{7DF18680-E054-41AD-8BC1-D1AEF772440D}</a:tableStyleId>
              </a:tblPr>
              <a:tblGrid>
                <a:gridCol w="762000">
                  <a:extLst>
                    <a:ext uri="{9D8B030D-6E8A-4147-A177-3AD203B41FA5}">
                      <a16:colId xmlns:a16="http://schemas.microsoft.com/office/drawing/2014/main" val="121341474"/>
                    </a:ext>
                  </a:extLst>
                </a:gridCol>
                <a:gridCol w="762000">
                  <a:extLst>
                    <a:ext uri="{9D8B030D-6E8A-4147-A177-3AD203B41FA5}">
                      <a16:colId xmlns:a16="http://schemas.microsoft.com/office/drawing/2014/main" val="3061082300"/>
                    </a:ext>
                  </a:extLst>
                </a:gridCol>
                <a:gridCol w="762000">
                  <a:extLst>
                    <a:ext uri="{9D8B030D-6E8A-4147-A177-3AD203B41FA5}">
                      <a16:colId xmlns:a16="http://schemas.microsoft.com/office/drawing/2014/main" val="3255171642"/>
                    </a:ext>
                  </a:extLst>
                </a:gridCol>
                <a:gridCol w="762000">
                  <a:extLst>
                    <a:ext uri="{9D8B030D-6E8A-4147-A177-3AD203B41FA5}">
                      <a16:colId xmlns:a16="http://schemas.microsoft.com/office/drawing/2014/main" val="1491129562"/>
                    </a:ext>
                  </a:extLst>
                </a:gridCol>
                <a:gridCol w="762000">
                  <a:extLst>
                    <a:ext uri="{9D8B030D-6E8A-4147-A177-3AD203B41FA5}">
                      <a16:colId xmlns:a16="http://schemas.microsoft.com/office/drawing/2014/main" val="814162642"/>
                    </a:ext>
                  </a:extLst>
                </a:gridCol>
                <a:gridCol w="762000">
                  <a:extLst>
                    <a:ext uri="{9D8B030D-6E8A-4147-A177-3AD203B41FA5}">
                      <a16:colId xmlns:a16="http://schemas.microsoft.com/office/drawing/2014/main" val="2018107063"/>
                    </a:ext>
                  </a:extLst>
                </a:gridCol>
                <a:gridCol w="762000">
                  <a:extLst>
                    <a:ext uri="{9D8B030D-6E8A-4147-A177-3AD203B41FA5}">
                      <a16:colId xmlns:a16="http://schemas.microsoft.com/office/drawing/2014/main" val="2827642745"/>
                    </a:ext>
                  </a:extLst>
                </a:gridCol>
                <a:gridCol w="762000">
                  <a:extLst>
                    <a:ext uri="{9D8B030D-6E8A-4147-A177-3AD203B41FA5}">
                      <a16:colId xmlns:a16="http://schemas.microsoft.com/office/drawing/2014/main" val="1666431879"/>
                    </a:ext>
                  </a:extLst>
                </a:gridCol>
              </a:tblGrid>
              <a:tr h="370840">
                <a:tc>
                  <a:txBody>
                    <a:bodyPr/>
                    <a:lstStyle/>
                    <a:p>
                      <a:r>
                        <a:rPr lang="en-US" sz="3600" dirty="0">
                          <a:solidFill>
                            <a:schemeClr val="tx1"/>
                          </a:solidFill>
                        </a:rPr>
                        <a:t>4</a:t>
                      </a:r>
                    </a:p>
                  </a:txBody>
                  <a:tcPr>
                    <a:noFill/>
                  </a:tcPr>
                </a:tc>
                <a:tc>
                  <a:txBody>
                    <a:bodyPr/>
                    <a:lstStyle/>
                    <a:p>
                      <a:r>
                        <a:rPr lang="en-US" sz="3600" dirty="0">
                          <a:solidFill>
                            <a:schemeClr val="tx1"/>
                          </a:solidFill>
                        </a:rPr>
                        <a:t>5</a:t>
                      </a:r>
                    </a:p>
                  </a:txBody>
                  <a:tcPr>
                    <a:noFill/>
                  </a:tcPr>
                </a:tc>
                <a:tc>
                  <a:txBody>
                    <a:bodyPr/>
                    <a:lstStyle/>
                    <a:p>
                      <a:r>
                        <a:rPr lang="en-US" sz="3600" dirty="0">
                          <a:solidFill>
                            <a:schemeClr val="tx1"/>
                          </a:solidFill>
                        </a:rPr>
                        <a:t>6</a:t>
                      </a:r>
                    </a:p>
                  </a:txBody>
                  <a:tcPr>
                    <a:noFill/>
                  </a:tcPr>
                </a:tc>
                <a:tc>
                  <a:txBody>
                    <a:bodyPr/>
                    <a:lstStyle/>
                    <a:p>
                      <a:r>
                        <a:rPr lang="en-US" sz="3600" dirty="0">
                          <a:solidFill>
                            <a:schemeClr val="tx1"/>
                          </a:solidFill>
                        </a:rPr>
                        <a:t>7</a:t>
                      </a:r>
                    </a:p>
                  </a:txBody>
                  <a:tcPr>
                    <a:noFill/>
                  </a:tcPr>
                </a:tc>
                <a:tc>
                  <a:txBody>
                    <a:bodyPr/>
                    <a:lstStyle/>
                    <a:p>
                      <a:r>
                        <a:rPr lang="en-US" sz="3600" dirty="0">
                          <a:solidFill>
                            <a:schemeClr val="tx1"/>
                          </a:solidFill>
                        </a:rPr>
                        <a:t>8</a:t>
                      </a:r>
                    </a:p>
                  </a:txBody>
                  <a:tcPr>
                    <a:noFill/>
                  </a:tcPr>
                </a:tc>
                <a:tc>
                  <a:txBody>
                    <a:bodyPr/>
                    <a:lstStyle/>
                    <a:p>
                      <a:r>
                        <a:rPr lang="en-US" sz="3600" dirty="0">
                          <a:solidFill>
                            <a:schemeClr val="tx1"/>
                          </a:solidFill>
                        </a:rPr>
                        <a:t>9</a:t>
                      </a:r>
                    </a:p>
                  </a:txBody>
                  <a:tcPr>
                    <a:noFill/>
                  </a:tcPr>
                </a:tc>
                <a:tc>
                  <a:txBody>
                    <a:bodyPr/>
                    <a:lstStyle/>
                    <a:p>
                      <a:r>
                        <a:rPr lang="en-US" sz="3600" dirty="0">
                          <a:solidFill>
                            <a:schemeClr val="tx1"/>
                          </a:solidFill>
                        </a:rPr>
                        <a:t>10</a:t>
                      </a:r>
                    </a:p>
                  </a:txBody>
                  <a:tcPr>
                    <a:noFill/>
                  </a:tcPr>
                </a:tc>
                <a:tc>
                  <a:txBody>
                    <a:bodyPr/>
                    <a:lstStyle/>
                    <a:p>
                      <a:r>
                        <a:rPr lang="en-US" sz="3600" dirty="0">
                          <a:solidFill>
                            <a:schemeClr val="tx1"/>
                          </a:solidFill>
                        </a:rPr>
                        <a:t>11</a:t>
                      </a:r>
                    </a:p>
                  </a:txBody>
                  <a:tcPr>
                    <a:noFill/>
                  </a:tcPr>
                </a:tc>
                <a:extLst>
                  <a:ext uri="{0D108BD9-81ED-4DB2-BD59-A6C34878D82A}">
                    <a16:rowId xmlns:a16="http://schemas.microsoft.com/office/drawing/2014/main" val="3852304219"/>
                  </a:ext>
                </a:extLst>
              </a:tr>
            </a:tbl>
          </a:graphicData>
        </a:graphic>
      </p:graphicFrame>
      <p:sp>
        <p:nvSpPr>
          <p:cNvPr id="20" name="Text Box 13">
            <a:extLst>
              <a:ext uri="{FF2B5EF4-FFF2-40B4-BE49-F238E27FC236}">
                <a16:creationId xmlns:a16="http://schemas.microsoft.com/office/drawing/2014/main" id="{FD32AAE7-C67C-D243-A7D8-B5EB591959F1}"/>
              </a:ext>
            </a:extLst>
          </p:cNvPr>
          <p:cNvSpPr txBox="1">
            <a:spLocks noChangeArrowheads="1"/>
          </p:cNvSpPr>
          <p:nvPr/>
        </p:nvSpPr>
        <p:spPr bwMode="auto">
          <a:xfrm>
            <a:off x="2750072" y="1333241"/>
            <a:ext cx="5650185" cy="369332"/>
          </a:xfrm>
          <a:prstGeom prst="rect">
            <a:avLst/>
          </a:prstGeom>
          <a:noFill/>
          <a:ln w="25400">
            <a:noFill/>
            <a:miter lim="800000"/>
            <a:headEnd/>
            <a:tailEnd type="none" w="lg" len="lg"/>
          </a:ln>
          <a:effectLst/>
        </p:spPr>
        <p:txBody>
          <a:bodyPr wrap="square">
            <a:spAutoFit/>
          </a:bodyPr>
          <a:lstStyle/>
          <a:p>
            <a:pPr eaLnBrk="0" hangingPunct="0">
              <a:spcBef>
                <a:spcPct val="50000"/>
              </a:spcBef>
            </a:pPr>
            <a:r>
              <a:rPr kumimoji="1" lang="en-GB" dirty="0">
                <a:latin typeface="Arial" charset="0"/>
              </a:rPr>
              <a:t>When the number of values are not even / odd</a:t>
            </a:r>
          </a:p>
        </p:txBody>
      </p:sp>
      <p:sp>
        <p:nvSpPr>
          <p:cNvPr id="10" name="TextBox 9">
            <a:extLst>
              <a:ext uri="{FF2B5EF4-FFF2-40B4-BE49-F238E27FC236}">
                <a16:creationId xmlns:a16="http://schemas.microsoft.com/office/drawing/2014/main" id="{E381AB27-517F-484C-A97B-0615193B5889}"/>
              </a:ext>
            </a:extLst>
          </p:cNvPr>
          <p:cNvSpPr txBox="1"/>
          <p:nvPr/>
        </p:nvSpPr>
        <p:spPr>
          <a:xfrm>
            <a:off x="3356238" y="4588385"/>
            <a:ext cx="2330450" cy="646331"/>
          </a:xfrm>
          <a:prstGeom prst="rect">
            <a:avLst/>
          </a:prstGeom>
          <a:noFill/>
        </p:spPr>
        <p:txBody>
          <a:bodyPr wrap="square" rtlCol="0">
            <a:spAutoFit/>
          </a:bodyPr>
          <a:lstStyle/>
          <a:p>
            <a:r>
              <a:rPr lang="en-US" dirty="0"/>
              <a:t>Middle value of the lower half</a:t>
            </a:r>
          </a:p>
        </p:txBody>
      </p:sp>
      <p:sp>
        <p:nvSpPr>
          <p:cNvPr id="23" name="TextBox 22">
            <a:extLst>
              <a:ext uri="{FF2B5EF4-FFF2-40B4-BE49-F238E27FC236}">
                <a16:creationId xmlns:a16="http://schemas.microsoft.com/office/drawing/2014/main" id="{49B6272A-EB37-3A4B-9305-C4DF21AEC901}"/>
              </a:ext>
            </a:extLst>
          </p:cNvPr>
          <p:cNvSpPr txBox="1"/>
          <p:nvPr/>
        </p:nvSpPr>
        <p:spPr>
          <a:xfrm>
            <a:off x="6866830" y="4612071"/>
            <a:ext cx="2330448" cy="646331"/>
          </a:xfrm>
          <a:prstGeom prst="rect">
            <a:avLst/>
          </a:prstGeom>
          <a:noFill/>
        </p:spPr>
        <p:txBody>
          <a:bodyPr wrap="square" rtlCol="0">
            <a:spAutoFit/>
          </a:bodyPr>
          <a:lstStyle/>
          <a:p>
            <a:r>
              <a:rPr lang="en-US" dirty="0"/>
              <a:t>Middle value of the upper half</a:t>
            </a:r>
          </a:p>
        </p:txBody>
      </p:sp>
      <p:sp>
        <p:nvSpPr>
          <p:cNvPr id="25" name="Left Brace 24">
            <a:extLst>
              <a:ext uri="{FF2B5EF4-FFF2-40B4-BE49-F238E27FC236}">
                <a16:creationId xmlns:a16="http://schemas.microsoft.com/office/drawing/2014/main" id="{53AE3E43-45D1-A74F-A3ED-EDA9C722BF2A}"/>
              </a:ext>
            </a:extLst>
          </p:cNvPr>
          <p:cNvSpPr/>
          <p:nvPr/>
        </p:nvSpPr>
        <p:spPr>
          <a:xfrm rot="5400000" flipH="1">
            <a:off x="7191770" y="2744306"/>
            <a:ext cx="523800" cy="2393943"/>
          </a:xfrm>
          <a:prstGeom prst="leftBrace">
            <a:avLst>
              <a:gd name="adj1" fmla="val 8333"/>
              <a:gd name="adj2" fmla="val 48044"/>
            </a:avLst>
          </a:prstGeom>
          <a:ln w="22225">
            <a:solidFill>
              <a:srgbClr val="23144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Left Brace 25">
            <a:extLst>
              <a:ext uri="{FF2B5EF4-FFF2-40B4-BE49-F238E27FC236}">
                <a16:creationId xmlns:a16="http://schemas.microsoft.com/office/drawing/2014/main" id="{07D946F0-0103-A947-A2C4-F188A6540D23}"/>
              </a:ext>
            </a:extLst>
          </p:cNvPr>
          <p:cNvSpPr/>
          <p:nvPr/>
        </p:nvSpPr>
        <p:spPr>
          <a:xfrm rot="5400000" flipH="1">
            <a:off x="4096276" y="2744306"/>
            <a:ext cx="523800" cy="2393943"/>
          </a:xfrm>
          <a:prstGeom prst="leftBrace">
            <a:avLst>
              <a:gd name="adj1" fmla="val 8333"/>
              <a:gd name="adj2" fmla="val 48044"/>
            </a:avLst>
          </a:prstGeom>
          <a:ln w="2222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Oval 1">
            <a:extLst>
              <a:ext uri="{FF2B5EF4-FFF2-40B4-BE49-F238E27FC236}">
                <a16:creationId xmlns:a16="http://schemas.microsoft.com/office/drawing/2014/main" id="{4928A862-FD8E-8B7C-EFFF-90235592BD2A}"/>
              </a:ext>
            </a:extLst>
          </p:cNvPr>
          <p:cNvSpPr/>
          <p:nvPr/>
        </p:nvSpPr>
        <p:spPr>
          <a:xfrm>
            <a:off x="5815576" y="3467988"/>
            <a:ext cx="154360" cy="205135"/>
          </a:xfrm>
          <a:prstGeom prst="ellipse">
            <a:avLst/>
          </a:prstGeom>
          <a:solidFill>
            <a:srgbClr val="23144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2858321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D70B4-4FC8-1D29-0F70-DF16BFB6D741}"/>
              </a:ext>
            </a:extLst>
          </p:cNvPr>
          <p:cNvSpPr>
            <a:spLocks noGrp="1"/>
          </p:cNvSpPr>
          <p:nvPr>
            <p:ph type="title"/>
          </p:nvPr>
        </p:nvSpPr>
        <p:spPr/>
        <p:txBody>
          <a:bodyPr/>
          <a:lstStyle/>
          <a:p>
            <a:r>
              <a:rPr lang="en-GB" dirty="0"/>
              <a:t>Median</a:t>
            </a:r>
          </a:p>
        </p:txBody>
      </p:sp>
      <p:sp>
        <p:nvSpPr>
          <p:cNvPr id="5" name="Content Placeholder 4">
            <a:extLst>
              <a:ext uri="{FF2B5EF4-FFF2-40B4-BE49-F238E27FC236}">
                <a16:creationId xmlns:a16="http://schemas.microsoft.com/office/drawing/2014/main" id="{4A353C61-F833-9174-8DDF-7BF8B88ACDA8}"/>
              </a:ext>
            </a:extLst>
          </p:cNvPr>
          <p:cNvSpPr>
            <a:spLocks noGrp="1"/>
          </p:cNvSpPr>
          <p:nvPr>
            <p:ph idx="1"/>
          </p:nvPr>
        </p:nvSpPr>
        <p:spPr/>
        <p:txBody>
          <a:bodyPr/>
          <a:lstStyle/>
          <a:p>
            <a:r>
              <a:rPr lang="en-GB" b="0" i="0" u="none" strike="noStrike" dirty="0">
                <a:solidFill>
                  <a:srgbClr val="000000"/>
                </a:solidFill>
                <a:effectLst/>
                <a:latin typeface="Source Sans Pro" panose="020B0503030403020204" pitchFamily="34" charset="0"/>
              </a:rPr>
              <a:t>Every quantitative data has a median. Median is preferable if data contains unusual values (e.g., extremely high values) or if the distribution of data is skewed because median is not affected by the presence of these unusual values </a:t>
            </a:r>
            <a:endParaRPr lang="en-GB" dirty="0"/>
          </a:p>
        </p:txBody>
      </p:sp>
    </p:spTree>
    <p:extLst>
      <p:ext uri="{BB962C8B-B14F-4D97-AF65-F5344CB8AC3E}">
        <p14:creationId xmlns:p14="http://schemas.microsoft.com/office/powerpoint/2010/main" val="1694228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ack background with a person in the middle&#10;&#10;Description automatically generated with medium confidence">
            <a:extLst>
              <a:ext uri="{FF2B5EF4-FFF2-40B4-BE49-F238E27FC236}">
                <a16:creationId xmlns:a16="http://schemas.microsoft.com/office/drawing/2014/main" id="{8B9CEBCA-CCAD-31F4-C9A1-5BAD67DFA5E7}"/>
              </a:ext>
            </a:extLst>
          </p:cNvPr>
          <p:cNvPicPr>
            <a:picLocks noChangeAspect="1"/>
          </p:cNvPicPr>
          <p:nvPr/>
        </p:nvPicPr>
        <p:blipFill>
          <a:blip r:embed="rId2"/>
          <a:stretch>
            <a:fillRect/>
          </a:stretch>
        </p:blipFill>
        <p:spPr>
          <a:xfrm>
            <a:off x="1051034" y="1424675"/>
            <a:ext cx="7772400" cy="2810126"/>
          </a:xfrm>
          <a:prstGeom prst="rect">
            <a:avLst/>
          </a:prstGeom>
        </p:spPr>
      </p:pic>
    </p:spTree>
    <p:extLst>
      <p:ext uri="{BB962C8B-B14F-4D97-AF65-F5344CB8AC3E}">
        <p14:creationId xmlns:p14="http://schemas.microsoft.com/office/powerpoint/2010/main" val="1876439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11BE71F-4B49-DD4B-B603-32A84887A2FC}"/>
              </a:ext>
            </a:extLst>
          </p:cNvPr>
          <p:cNvSpPr/>
          <p:nvPr/>
        </p:nvSpPr>
        <p:spPr>
          <a:xfrm>
            <a:off x="5951984" y="3088456"/>
            <a:ext cx="576064" cy="1549450"/>
          </a:xfrm>
          <a:prstGeom prst="rect">
            <a:avLst/>
          </a:prstGeom>
          <a:solidFill>
            <a:schemeClr val="bg1">
              <a:lumMod val="6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ECC9CD-BB00-2048-8DE1-2A71D0EE8078}"/>
              </a:ext>
            </a:extLst>
          </p:cNvPr>
          <p:cNvSpPr>
            <a:spLocks noGrp="1"/>
          </p:cNvSpPr>
          <p:nvPr>
            <p:ph type="title"/>
          </p:nvPr>
        </p:nvSpPr>
        <p:spPr/>
        <p:txBody>
          <a:bodyPr/>
          <a:lstStyle/>
          <a:p>
            <a:r>
              <a:rPr lang="en-US" dirty="0"/>
              <a:t>Properties of median</a:t>
            </a:r>
          </a:p>
        </p:txBody>
      </p:sp>
      <p:sp>
        <p:nvSpPr>
          <p:cNvPr id="3" name="Content Placeholder 2">
            <a:extLst>
              <a:ext uri="{FF2B5EF4-FFF2-40B4-BE49-F238E27FC236}">
                <a16:creationId xmlns:a16="http://schemas.microsoft.com/office/drawing/2014/main" id="{D41ECE5A-DDF4-8140-8AC8-5E7ABFFBEB9C}"/>
              </a:ext>
            </a:extLst>
          </p:cNvPr>
          <p:cNvSpPr>
            <a:spLocks noGrp="1"/>
          </p:cNvSpPr>
          <p:nvPr>
            <p:ph idx="1"/>
          </p:nvPr>
        </p:nvSpPr>
        <p:spPr>
          <a:xfrm>
            <a:off x="838200" y="1825625"/>
            <a:ext cx="10515600" cy="826080"/>
          </a:xfrm>
        </p:spPr>
        <p:txBody>
          <a:bodyPr/>
          <a:lstStyle/>
          <a:p>
            <a:r>
              <a:rPr lang="en-US" dirty="0"/>
              <a:t>Median is not affected by an extreme value or outliers.</a:t>
            </a:r>
          </a:p>
          <a:p>
            <a:endParaRPr lang="en-US" dirty="0"/>
          </a:p>
          <a:p>
            <a:endParaRPr lang="en-US" dirty="0"/>
          </a:p>
        </p:txBody>
      </p:sp>
      <p:graphicFrame>
        <p:nvGraphicFramePr>
          <p:cNvPr id="4" name="Group 15">
            <a:extLst>
              <a:ext uri="{FF2B5EF4-FFF2-40B4-BE49-F238E27FC236}">
                <a16:creationId xmlns:a16="http://schemas.microsoft.com/office/drawing/2014/main" id="{A1B8A651-EDD4-EF42-855E-29B49779A3F5}"/>
              </a:ext>
            </a:extLst>
          </p:cNvPr>
          <p:cNvGraphicFramePr>
            <a:graphicFrameLocks noGrp="1"/>
          </p:cNvGraphicFramePr>
          <p:nvPr/>
        </p:nvGraphicFramePr>
        <p:xfrm>
          <a:off x="3699569" y="3158331"/>
          <a:ext cx="5368925" cy="541338"/>
        </p:xfrm>
        <a:graphic>
          <a:graphicData uri="http://schemas.openxmlformats.org/drawingml/2006/table">
            <a:tbl>
              <a:tblPr/>
              <a:tblGrid>
                <a:gridCol w="768350">
                  <a:extLst>
                    <a:ext uri="{9D8B030D-6E8A-4147-A177-3AD203B41FA5}">
                      <a16:colId xmlns:a16="http://schemas.microsoft.com/office/drawing/2014/main" val="20000"/>
                    </a:ext>
                  </a:extLst>
                </a:gridCol>
                <a:gridCol w="765175">
                  <a:extLst>
                    <a:ext uri="{9D8B030D-6E8A-4147-A177-3AD203B41FA5}">
                      <a16:colId xmlns:a16="http://schemas.microsoft.com/office/drawing/2014/main" val="20001"/>
                    </a:ext>
                  </a:extLst>
                </a:gridCol>
                <a:gridCol w="768350">
                  <a:extLst>
                    <a:ext uri="{9D8B030D-6E8A-4147-A177-3AD203B41FA5}">
                      <a16:colId xmlns:a16="http://schemas.microsoft.com/office/drawing/2014/main" val="20002"/>
                    </a:ext>
                  </a:extLst>
                </a:gridCol>
                <a:gridCol w="765175">
                  <a:extLst>
                    <a:ext uri="{9D8B030D-6E8A-4147-A177-3AD203B41FA5}">
                      <a16:colId xmlns:a16="http://schemas.microsoft.com/office/drawing/2014/main" val="20003"/>
                    </a:ext>
                  </a:extLst>
                </a:gridCol>
                <a:gridCol w="768350">
                  <a:extLst>
                    <a:ext uri="{9D8B030D-6E8A-4147-A177-3AD203B41FA5}">
                      <a16:colId xmlns:a16="http://schemas.microsoft.com/office/drawing/2014/main" val="20004"/>
                    </a:ext>
                  </a:extLst>
                </a:gridCol>
                <a:gridCol w="765175">
                  <a:extLst>
                    <a:ext uri="{9D8B030D-6E8A-4147-A177-3AD203B41FA5}">
                      <a16:colId xmlns:a16="http://schemas.microsoft.com/office/drawing/2014/main" val="20005"/>
                    </a:ext>
                  </a:extLst>
                </a:gridCol>
                <a:gridCol w="768350">
                  <a:extLst>
                    <a:ext uri="{9D8B030D-6E8A-4147-A177-3AD203B41FA5}">
                      <a16:colId xmlns:a16="http://schemas.microsoft.com/office/drawing/2014/main" val="20006"/>
                    </a:ext>
                  </a:extLst>
                </a:gridCol>
              </a:tblGrid>
              <a:tr h="541338">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4</a:t>
                      </a:r>
                    </a:p>
                  </a:txBody>
                  <a:tcPr horzOverflow="overflow">
                    <a:lnL cap="flat">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5</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6</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7</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a:ln>
                            <a:noFill/>
                          </a:ln>
                          <a:solidFill>
                            <a:schemeClr val="tx1"/>
                          </a:solidFill>
                          <a:effectLst/>
                          <a:latin typeface="Tahoma" pitchFamily="34" charset="0"/>
                        </a:rPr>
                        <a:t>8</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a:ln>
                            <a:noFill/>
                          </a:ln>
                          <a:solidFill>
                            <a:schemeClr val="tx1"/>
                          </a:solidFill>
                          <a:effectLst/>
                          <a:latin typeface="Tahoma" pitchFamily="34" charset="0"/>
                        </a:rPr>
                        <a:t>9</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10</a:t>
                      </a:r>
                    </a:p>
                  </a:txBody>
                  <a:tcPr horzOverflow="overflow">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5" name="Group 15">
            <a:extLst>
              <a:ext uri="{FF2B5EF4-FFF2-40B4-BE49-F238E27FC236}">
                <a16:creationId xmlns:a16="http://schemas.microsoft.com/office/drawing/2014/main" id="{7BB49279-07D7-5048-B029-E2BF64267F7F}"/>
              </a:ext>
            </a:extLst>
          </p:cNvPr>
          <p:cNvGraphicFramePr>
            <a:graphicFrameLocks noGrp="1"/>
          </p:cNvGraphicFramePr>
          <p:nvPr/>
        </p:nvGraphicFramePr>
        <p:xfrm>
          <a:off x="3745421" y="3847053"/>
          <a:ext cx="5368925" cy="541338"/>
        </p:xfrm>
        <a:graphic>
          <a:graphicData uri="http://schemas.openxmlformats.org/drawingml/2006/table">
            <a:tbl>
              <a:tblPr/>
              <a:tblGrid>
                <a:gridCol w="768350">
                  <a:extLst>
                    <a:ext uri="{9D8B030D-6E8A-4147-A177-3AD203B41FA5}">
                      <a16:colId xmlns:a16="http://schemas.microsoft.com/office/drawing/2014/main" val="20000"/>
                    </a:ext>
                  </a:extLst>
                </a:gridCol>
                <a:gridCol w="765175">
                  <a:extLst>
                    <a:ext uri="{9D8B030D-6E8A-4147-A177-3AD203B41FA5}">
                      <a16:colId xmlns:a16="http://schemas.microsoft.com/office/drawing/2014/main" val="20001"/>
                    </a:ext>
                  </a:extLst>
                </a:gridCol>
                <a:gridCol w="648063">
                  <a:extLst>
                    <a:ext uri="{9D8B030D-6E8A-4147-A177-3AD203B41FA5}">
                      <a16:colId xmlns:a16="http://schemas.microsoft.com/office/drawing/2014/main" val="20002"/>
                    </a:ext>
                  </a:extLst>
                </a:gridCol>
                <a:gridCol w="885462">
                  <a:extLst>
                    <a:ext uri="{9D8B030D-6E8A-4147-A177-3AD203B41FA5}">
                      <a16:colId xmlns:a16="http://schemas.microsoft.com/office/drawing/2014/main" val="20003"/>
                    </a:ext>
                  </a:extLst>
                </a:gridCol>
                <a:gridCol w="768350">
                  <a:extLst>
                    <a:ext uri="{9D8B030D-6E8A-4147-A177-3AD203B41FA5}">
                      <a16:colId xmlns:a16="http://schemas.microsoft.com/office/drawing/2014/main" val="20004"/>
                    </a:ext>
                  </a:extLst>
                </a:gridCol>
                <a:gridCol w="765175">
                  <a:extLst>
                    <a:ext uri="{9D8B030D-6E8A-4147-A177-3AD203B41FA5}">
                      <a16:colId xmlns:a16="http://schemas.microsoft.com/office/drawing/2014/main" val="20005"/>
                    </a:ext>
                  </a:extLst>
                </a:gridCol>
                <a:gridCol w="768350">
                  <a:extLst>
                    <a:ext uri="{9D8B030D-6E8A-4147-A177-3AD203B41FA5}">
                      <a16:colId xmlns:a16="http://schemas.microsoft.com/office/drawing/2014/main" val="20006"/>
                    </a:ext>
                  </a:extLst>
                </a:gridCol>
              </a:tblGrid>
              <a:tr h="541338">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4</a:t>
                      </a:r>
                    </a:p>
                  </a:txBody>
                  <a:tcPr horzOverflow="overflow">
                    <a:lnL cap="flat">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5</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6</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 7</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a:ln>
                            <a:noFill/>
                          </a:ln>
                          <a:solidFill>
                            <a:schemeClr val="tx1"/>
                          </a:solidFill>
                          <a:effectLst/>
                          <a:latin typeface="Tahoma" pitchFamily="34" charset="0"/>
                        </a:rPr>
                        <a:t>8</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a:ln>
                            <a:noFill/>
                          </a:ln>
                          <a:solidFill>
                            <a:schemeClr val="tx1"/>
                          </a:solidFill>
                          <a:effectLst/>
                          <a:latin typeface="Tahoma" pitchFamily="34" charset="0"/>
                        </a:rPr>
                        <a:t>9</a:t>
                      </a:r>
                    </a:p>
                  </a:txBody>
                  <a:tcPr horzOverflow="overflow">
                    <a:lnL>
                      <a:noFill/>
                    </a:lnL>
                    <a:lnR>
                      <a:noFill/>
                    </a:lnR>
                    <a:lnT cap="fla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rgbClr val="006699"/>
                        </a:buClr>
                        <a:buSzPct val="60000"/>
                        <a:buFont typeface="Wingdings" pitchFamily="2" charset="2"/>
                        <a:buNone/>
                        <a:tabLst/>
                      </a:pPr>
                      <a:r>
                        <a:rPr kumimoji="0" lang="en-GB" sz="2800" b="0" i="0" u="none" strike="noStrike" cap="none" normalizeH="0" baseline="0" dirty="0">
                          <a:ln>
                            <a:noFill/>
                          </a:ln>
                          <a:solidFill>
                            <a:schemeClr val="tx1"/>
                          </a:solidFill>
                          <a:effectLst/>
                          <a:latin typeface="Tahoma" pitchFamily="34" charset="0"/>
                        </a:rPr>
                        <a:t>100</a:t>
                      </a:r>
                    </a:p>
                  </a:txBody>
                  <a:tcPr horzOverflow="overflow">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bl>
          </a:graphicData>
        </a:graphic>
      </p:graphicFrame>
      <p:sp>
        <p:nvSpPr>
          <p:cNvPr id="7" name="TextBox 6">
            <a:extLst>
              <a:ext uri="{FF2B5EF4-FFF2-40B4-BE49-F238E27FC236}">
                <a16:creationId xmlns:a16="http://schemas.microsoft.com/office/drawing/2014/main" id="{80838F92-37A8-3B40-9E25-15672C6CA6A2}"/>
              </a:ext>
            </a:extLst>
          </p:cNvPr>
          <p:cNvSpPr txBox="1"/>
          <p:nvPr/>
        </p:nvSpPr>
        <p:spPr>
          <a:xfrm>
            <a:off x="2282601" y="3212976"/>
            <a:ext cx="790473" cy="369332"/>
          </a:xfrm>
          <a:prstGeom prst="rect">
            <a:avLst/>
          </a:prstGeom>
          <a:noFill/>
        </p:spPr>
        <p:txBody>
          <a:bodyPr wrap="none" rtlCol="0">
            <a:spAutoFit/>
          </a:bodyPr>
          <a:lstStyle/>
          <a:p>
            <a:r>
              <a:rPr lang="en-US" dirty="0"/>
              <a:t>Data 1</a:t>
            </a:r>
          </a:p>
        </p:txBody>
      </p:sp>
      <p:sp>
        <p:nvSpPr>
          <p:cNvPr id="8" name="TextBox 7">
            <a:extLst>
              <a:ext uri="{FF2B5EF4-FFF2-40B4-BE49-F238E27FC236}">
                <a16:creationId xmlns:a16="http://schemas.microsoft.com/office/drawing/2014/main" id="{9DB6EF84-10C2-4A4B-BF0C-FD8134730526}"/>
              </a:ext>
            </a:extLst>
          </p:cNvPr>
          <p:cNvSpPr txBox="1"/>
          <p:nvPr/>
        </p:nvSpPr>
        <p:spPr>
          <a:xfrm>
            <a:off x="2282601" y="4019059"/>
            <a:ext cx="790473" cy="369332"/>
          </a:xfrm>
          <a:prstGeom prst="rect">
            <a:avLst/>
          </a:prstGeom>
          <a:noFill/>
        </p:spPr>
        <p:txBody>
          <a:bodyPr wrap="none" rtlCol="0">
            <a:spAutoFit/>
          </a:bodyPr>
          <a:lstStyle/>
          <a:p>
            <a:r>
              <a:rPr lang="en-US" dirty="0"/>
              <a:t>Data 2</a:t>
            </a:r>
          </a:p>
        </p:txBody>
      </p:sp>
    </p:spTree>
    <p:extLst>
      <p:ext uri="{BB962C8B-B14F-4D97-AF65-F5344CB8AC3E}">
        <p14:creationId xmlns:p14="http://schemas.microsoft.com/office/powerpoint/2010/main" val="2427008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934</TotalTime>
  <Words>1472</Words>
  <Application>Microsoft Macintosh PowerPoint</Application>
  <PresentationFormat>Widescreen</PresentationFormat>
  <Paragraphs>194</Paragraphs>
  <Slides>25</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Calibri Light</vt:lpstr>
      <vt:lpstr>Cambria Math</vt:lpstr>
      <vt:lpstr>Source Sans Pro</vt:lpstr>
      <vt:lpstr>Tahoma</vt:lpstr>
      <vt:lpstr>Wingdings</vt:lpstr>
      <vt:lpstr>Office Theme</vt:lpstr>
      <vt:lpstr>Chapter 5:  Describing Quantitative Data</vt:lpstr>
      <vt:lpstr>Learning Objectives</vt:lpstr>
      <vt:lpstr>Mean</vt:lpstr>
      <vt:lpstr>PowerPoint Presentation</vt:lpstr>
      <vt:lpstr>Quartiles</vt:lpstr>
      <vt:lpstr>Quartiles</vt:lpstr>
      <vt:lpstr>Median</vt:lpstr>
      <vt:lpstr>PowerPoint Presentation</vt:lpstr>
      <vt:lpstr>Properties of median</vt:lpstr>
      <vt:lpstr>Percentiles</vt:lpstr>
      <vt:lpstr> SPSS Action</vt:lpstr>
      <vt:lpstr>R Action</vt:lpstr>
      <vt:lpstr>Variance and Standard Deviation</vt:lpstr>
      <vt:lpstr>Sample Variance</vt:lpstr>
      <vt:lpstr>Histogram</vt:lpstr>
      <vt:lpstr>SPSS Action</vt:lpstr>
      <vt:lpstr>R Action</vt:lpstr>
      <vt:lpstr>R Action (ggplot2)</vt:lpstr>
      <vt:lpstr>R Action (ggpubr)</vt:lpstr>
      <vt:lpstr>Boxplot</vt:lpstr>
      <vt:lpstr>SPSS Action</vt:lpstr>
      <vt:lpstr>R Action</vt:lpstr>
      <vt:lpstr>PowerPoint Presentation</vt:lpstr>
      <vt:lpstr>geom_boxplot()</vt:lpstr>
      <vt:lpstr>ggboxplot()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Daryanto, Ahmad</dc:creator>
  <cp:lastModifiedBy>Daryanto, Ahmad</cp:lastModifiedBy>
  <cp:revision>55</cp:revision>
  <dcterms:created xsi:type="dcterms:W3CDTF">2022-10-04T08:24:38Z</dcterms:created>
  <dcterms:modified xsi:type="dcterms:W3CDTF">2023-09-01T13:50:43Z</dcterms:modified>
</cp:coreProperties>
</file>

<file path=docProps/thumbnail.jpeg>
</file>